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9"/>
  </p:notesMasterIdLst>
  <p:sldIdLst>
    <p:sldId id="266" r:id="rId2"/>
    <p:sldId id="257" r:id="rId3"/>
    <p:sldId id="449" r:id="rId4"/>
    <p:sldId id="444" r:id="rId5"/>
    <p:sldId id="482" r:id="rId6"/>
    <p:sldId id="486" r:id="rId7"/>
    <p:sldId id="487" r:id="rId8"/>
    <p:sldId id="446" r:id="rId9"/>
    <p:sldId id="447" r:id="rId10"/>
    <p:sldId id="445" r:id="rId11"/>
    <p:sldId id="448" r:id="rId12"/>
    <p:sldId id="456" r:id="rId13"/>
    <p:sldId id="475" r:id="rId14"/>
    <p:sldId id="477" r:id="rId15"/>
    <p:sldId id="476" r:id="rId16"/>
    <p:sldId id="480" r:id="rId17"/>
    <p:sldId id="481" r:id="rId18"/>
    <p:sldId id="479" r:id="rId19"/>
    <p:sldId id="450" r:id="rId20"/>
    <p:sldId id="451" r:id="rId21"/>
    <p:sldId id="488" r:id="rId22"/>
    <p:sldId id="431" r:id="rId23"/>
    <p:sldId id="457" r:id="rId24"/>
    <p:sldId id="458" r:id="rId25"/>
    <p:sldId id="459" r:id="rId26"/>
    <p:sldId id="415" r:id="rId27"/>
    <p:sldId id="416" r:id="rId28"/>
    <p:sldId id="422" r:id="rId29"/>
    <p:sldId id="423" r:id="rId30"/>
    <p:sldId id="424" r:id="rId31"/>
    <p:sldId id="426" r:id="rId32"/>
    <p:sldId id="443" r:id="rId33"/>
    <p:sldId id="428" r:id="rId34"/>
    <p:sldId id="435" r:id="rId35"/>
    <p:sldId id="436" r:id="rId36"/>
    <p:sldId id="437" r:id="rId37"/>
    <p:sldId id="438" r:id="rId38"/>
    <p:sldId id="440" r:id="rId39"/>
    <p:sldId id="514" r:id="rId40"/>
    <p:sldId id="515" r:id="rId41"/>
    <p:sldId id="509" r:id="rId42"/>
    <p:sldId id="510" r:id="rId43"/>
    <p:sldId id="511" r:id="rId44"/>
    <p:sldId id="429" r:id="rId45"/>
    <p:sldId id="463" r:id="rId46"/>
    <p:sldId id="502" r:id="rId47"/>
    <p:sldId id="491" r:id="rId48"/>
    <p:sldId id="492" r:id="rId49"/>
    <p:sldId id="504" r:id="rId50"/>
    <p:sldId id="505" r:id="rId51"/>
    <p:sldId id="493" r:id="rId52"/>
    <p:sldId id="506" r:id="rId53"/>
    <p:sldId id="452" r:id="rId54"/>
    <p:sldId id="453" r:id="rId55"/>
    <p:sldId id="455" r:id="rId56"/>
    <p:sldId id="454" r:id="rId57"/>
    <p:sldId id="516" r:id="rId58"/>
    <p:sldId id="470" r:id="rId59"/>
    <p:sldId id="517" r:id="rId60"/>
    <p:sldId id="518" r:id="rId61"/>
    <p:sldId id="522" r:id="rId62"/>
    <p:sldId id="523" r:id="rId63"/>
    <p:sldId id="524" r:id="rId64"/>
    <p:sldId id="525" r:id="rId65"/>
    <p:sldId id="526" r:id="rId66"/>
    <p:sldId id="527" r:id="rId67"/>
    <p:sldId id="528" r:id="rId68"/>
    <p:sldId id="529" r:id="rId69"/>
    <p:sldId id="530" r:id="rId70"/>
    <p:sldId id="519" r:id="rId71"/>
    <p:sldId id="520" r:id="rId72"/>
    <p:sldId id="521" r:id="rId73"/>
    <p:sldId id="466" r:id="rId74"/>
    <p:sldId id="467" r:id="rId75"/>
    <p:sldId id="461" r:id="rId76"/>
    <p:sldId id="265" r:id="rId77"/>
    <p:sldId id="468" r:id="rId7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預設章節" id="{FAB8029A-9549-4D8B-BA28-9878BC60646A}">
          <p14:sldIdLst>
            <p14:sldId id="266"/>
            <p14:sldId id="257"/>
            <p14:sldId id="449"/>
            <p14:sldId id="444"/>
            <p14:sldId id="482"/>
            <p14:sldId id="486"/>
            <p14:sldId id="487"/>
            <p14:sldId id="446"/>
            <p14:sldId id="447"/>
            <p14:sldId id="445"/>
            <p14:sldId id="448"/>
            <p14:sldId id="456"/>
            <p14:sldId id="475"/>
            <p14:sldId id="477"/>
            <p14:sldId id="476"/>
            <p14:sldId id="480"/>
            <p14:sldId id="481"/>
            <p14:sldId id="479"/>
            <p14:sldId id="450"/>
            <p14:sldId id="451"/>
            <p14:sldId id="488"/>
            <p14:sldId id="431"/>
            <p14:sldId id="457"/>
            <p14:sldId id="458"/>
            <p14:sldId id="459"/>
            <p14:sldId id="415"/>
            <p14:sldId id="416"/>
            <p14:sldId id="422"/>
            <p14:sldId id="423"/>
            <p14:sldId id="424"/>
            <p14:sldId id="426"/>
            <p14:sldId id="443"/>
            <p14:sldId id="428"/>
            <p14:sldId id="435"/>
            <p14:sldId id="436"/>
            <p14:sldId id="437"/>
            <p14:sldId id="438"/>
            <p14:sldId id="440"/>
            <p14:sldId id="514"/>
            <p14:sldId id="515"/>
            <p14:sldId id="509"/>
            <p14:sldId id="510"/>
            <p14:sldId id="511"/>
            <p14:sldId id="429"/>
            <p14:sldId id="463"/>
            <p14:sldId id="502"/>
            <p14:sldId id="491"/>
            <p14:sldId id="492"/>
            <p14:sldId id="504"/>
            <p14:sldId id="505"/>
            <p14:sldId id="493"/>
            <p14:sldId id="506"/>
            <p14:sldId id="452"/>
            <p14:sldId id="453"/>
            <p14:sldId id="455"/>
            <p14:sldId id="454"/>
            <p14:sldId id="516"/>
            <p14:sldId id="470"/>
            <p14:sldId id="517"/>
            <p14:sldId id="518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19"/>
            <p14:sldId id="520"/>
            <p14:sldId id="521"/>
            <p14:sldId id="466"/>
            <p14:sldId id="467"/>
            <p14:sldId id="461"/>
            <p14:sldId id="265"/>
            <p14:sldId id="46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0537" autoAdjust="0"/>
  </p:normalViewPr>
  <p:slideViewPr>
    <p:cSldViewPr>
      <p:cViewPr>
        <p:scale>
          <a:sx n="66" d="100"/>
          <a:sy n="66" d="100"/>
        </p:scale>
        <p:origin x="-922" y="-1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725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7DD20-92F8-4282-BDE4-0E24C1A0D45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0D120-4707-426F-9B85-873E256A663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29066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D120-4707-426F-9B85-873E256A6635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345780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41FEA8-4A0B-42F9-9101-EA3C1E8C7C21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6084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1713D0-61B3-45AE-BE0D-7F3BA738ABE2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8132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1713D0-61B3-45AE-BE0D-7F3BA738ABE2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8132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BCE2C7-AB73-4541-8171-F5B7E2E67041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49156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BCE2C7-AB73-4541-8171-F5B7E2E67041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49156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BCE2C7-AB73-4541-8171-F5B7E2E67041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9156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D120-4707-426F-9B85-873E256A6635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220632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D120-4707-426F-9B85-873E256A6635}" type="slidenum">
              <a:rPr lang="zh-TW" altLang="en-US" smtClean="0"/>
              <a:pPr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84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D120-4707-426F-9B85-873E256A663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66169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</a:t>
            </a:r>
            <a:r>
              <a:rPr lang="en-US" baseline="0" dirty="0" smtClean="0"/>
              <a:t>Modern GPUs have more transistors, draw more power, and offer at least an order of magnitude more compute power than CPUs</a:t>
            </a:r>
          </a:p>
          <a:p>
            <a:r>
              <a:rPr lang="en-US" baseline="0" dirty="0" smtClean="0"/>
              <a:t>-That’s a lot of wasted computation potential in virt solutions which don’t support the GPU.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182D-35F3-43D5-8570-67C624D3F4B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-GPU</a:t>
            </a:r>
            <a:r>
              <a:rPr lang="en-US" baseline="0" dirty="0" smtClean="0"/>
              <a:t> technology is largely being driven by games</a:t>
            </a:r>
          </a:p>
          <a:p>
            <a:r>
              <a:rPr lang="en-US" baseline="0" dirty="0" smtClean="0"/>
              <a:t>-But they’re also used by CAD apps, productivity apps like Google Earth, video processing</a:t>
            </a:r>
          </a:p>
          <a:p>
            <a:r>
              <a:rPr lang="en-US" baseline="0" dirty="0" smtClean="0"/>
              <a:t>-And now, Windows, Mac OS, and Linux all have a user interface which supports GPU acceleration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182D-35F3-43D5-8570-67C624D3F4B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-GPUs</a:t>
            </a:r>
            <a:r>
              <a:rPr lang="en-US" baseline="0" dirty="0" smtClean="0"/>
              <a:t> are currently most important on the desktop</a:t>
            </a:r>
          </a:p>
          <a:p>
            <a:r>
              <a:rPr lang="en-US" baseline="0" dirty="0" smtClean="0"/>
              <a:t>   - The use cases are consumer apps (Windows games on Mac), professional apps, and GPU-accelerated windowing systems</a:t>
            </a:r>
          </a:p>
          <a:p>
            <a:r>
              <a:rPr lang="en-US" baseline="0" dirty="0" smtClean="0"/>
              <a:t>   - This means that the most immediate need is for a hosted solution: coexists with the user’s existing OS</a:t>
            </a:r>
          </a:p>
          <a:p>
            <a:r>
              <a:rPr lang="en-US" baseline="0" dirty="0" smtClean="0"/>
              <a:t>-But GPUs in the data center are also expected to emerge as an important solution space</a:t>
            </a:r>
          </a:p>
          <a:p>
            <a:r>
              <a:rPr lang="en-US" baseline="0" dirty="0" smtClean="0"/>
              <a:t>   - GPGPU apps (scientific, financial)</a:t>
            </a:r>
          </a:p>
          <a:p>
            <a:r>
              <a:rPr lang="en-US" baseline="0" dirty="0" smtClean="0"/>
              <a:t>   - Server-hosted virtual desktops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182D-35F3-43D5-8570-67C624D3F4B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182D-35F3-43D5-8570-67C624D3F4B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67182D-35F3-43D5-8570-67C624D3F4B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CDE99C-9F60-448B-8B89-55286B9D747E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The simplest approach... (one extreme)</a:t>
            </a:r>
          </a:p>
          <a:p>
            <a:r>
              <a:rPr lang="en-US" dirty="0" smtClean="0"/>
              <a:t>Analogous to full paravirtualization</a:t>
            </a:r>
            <a:r>
              <a:rPr lang="en-US" baseline="0" dirty="0" smtClean="0"/>
              <a:t> of a TCP offload engine.</a:t>
            </a:r>
          </a:p>
          <a:p>
            <a:r>
              <a:rPr lang="en-US" dirty="0" smtClean="0"/>
              <a:t>Easy, but</a:t>
            </a:r>
            <a:r>
              <a:rPr lang="en-US" baseline="0" dirty="0" smtClean="0"/>
              <a:t> you get what you pay for.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Pro:</a:t>
            </a:r>
          </a:p>
          <a:p>
            <a:pPr lvl="1"/>
            <a:r>
              <a:rPr lang="en-US" dirty="0" smtClean="0"/>
              <a:t>Easy to get working</a:t>
            </a:r>
          </a:p>
          <a:p>
            <a:pPr lvl="1"/>
            <a:r>
              <a:rPr lang="en-US" dirty="0" smtClean="0"/>
              <a:t>easy to support new APIs/features</a:t>
            </a:r>
          </a:p>
          <a:p>
            <a:r>
              <a:rPr lang="en-US" dirty="0" smtClean="0"/>
              <a:t>Con:</a:t>
            </a:r>
          </a:p>
          <a:p>
            <a:pPr lvl="1"/>
            <a:r>
              <a:rPr lang="en-US" dirty="0" smtClean="0"/>
              <a:t>Hard to make performant (Where do objects live? When to cross RPC boundary? Caches? Batching?)</a:t>
            </a:r>
          </a:p>
          <a:p>
            <a:pPr lvl="1"/>
            <a:r>
              <a:rPr lang="en-US" dirty="0" smtClean="0"/>
              <a:t>VM Goodness (checkpointing, portability) is really hard</a:t>
            </a:r>
          </a:p>
          <a:p>
            <a:r>
              <a:rPr lang="en-US" dirty="0" smtClean="0"/>
              <a:t>Who’s using it?</a:t>
            </a:r>
          </a:p>
          <a:p>
            <a:pPr lvl="1"/>
            <a:r>
              <a:rPr lang="en-US" dirty="0" smtClean="0"/>
              <a:t>Parallels’ initial GL implementation</a:t>
            </a:r>
          </a:p>
          <a:p>
            <a:pPr lvl="1"/>
            <a:r>
              <a:rPr lang="en-US" dirty="0" smtClean="0"/>
              <a:t>Remote rendering: GLX, Chromium project</a:t>
            </a:r>
          </a:p>
          <a:p>
            <a:pPr lvl="1"/>
            <a:r>
              <a:rPr lang="en-US" dirty="0" smtClean="0"/>
              <a:t>Open source “VMGL”: OpenGL on VMware and Xen</a:t>
            </a:r>
          </a:p>
          <a:p>
            <a:pPr lvl="2"/>
            <a:r>
              <a:rPr lang="en-US" dirty="0" smtClean="0"/>
              <a:t>http://www.cs.toronto.edu/~andreslc/xen-gl/</a:t>
            </a:r>
          </a:p>
        </p:txBody>
      </p:sp>
      <p:sp>
        <p:nvSpPr>
          <p:cNvPr id="45060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41FEA8-4A0B-42F9-9101-EA3C1E8C7C21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6084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lang="en-US" sz="3600" b="1" i="1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1800" b="1" i="1" kern="1200" dirty="0">
                <a:solidFill>
                  <a:schemeClr val="accent2">
                    <a:lumMod val="50000"/>
                  </a:schemeClr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Picture 6" descr="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4027" y="6030097"/>
            <a:ext cx="2743200" cy="76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 algn="r">
              <a:defRPr b="1"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4400" b="1" i="1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§"/>
        <a:defRPr sz="2800" kern="1200">
          <a:solidFill>
            <a:schemeClr val="accent3">
              <a:lumMod val="50000"/>
            </a:schemeClr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50000"/>
          </a:schemeClr>
        </a:buClr>
        <a:buFont typeface="Arial" pitchFamily="34" charset="0"/>
        <a:buChar char="•"/>
        <a:defRPr sz="24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vidia.com/object/cuda_home_new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op500.org/site/47347" TargetMode="External"/><Relationship Id="rId13" Type="http://schemas.openxmlformats.org/officeDocument/2006/relationships/hyperlink" Target="http://www.top500.org/system/177719" TargetMode="External"/><Relationship Id="rId18" Type="http://schemas.openxmlformats.org/officeDocument/2006/relationships/hyperlink" Target="http://www.top500.org/site/47495" TargetMode="External"/><Relationship Id="rId3" Type="http://schemas.openxmlformats.org/officeDocument/2006/relationships/hyperlink" Target="http://www.top500.org/system/177975" TargetMode="External"/><Relationship Id="rId21" Type="http://schemas.openxmlformats.org/officeDocument/2006/relationships/hyperlink" Target="http://www.top500.org/system/177725" TargetMode="External"/><Relationship Id="rId7" Type="http://schemas.openxmlformats.org/officeDocument/2006/relationships/hyperlink" Target="http://www.top500.org/system/177232" TargetMode="External"/><Relationship Id="rId12" Type="http://schemas.openxmlformats.org/officeDocument/2006/relationships/hyperlink" Target="http://www.top500.org/site/48248" TargetMode="External"/><Relationship Id="rId17" Type="http://schemas.openxmlformats.org/officeDocument/2006/relationships/hyperlink" Target="http://www.top500.org/system/176929" TargetMode="External"/><Relationship Id="rId2" Type="http://schemas.openxmlformats.org/officeDocument/2006/relationships/hyperlink" Target="http://www.top500.org/site/48553" TargetMode="External"/><Relationship Id="rId16" Type="http://schemas.openxmlformats.org/officeDocument/2006/relationships/hyperlink" Target="http://www.top500.org/site/50310" TargetMode="External"/><Relationship Id="rId20" Type="http://schemas.openxmlformats.org/officeDocument/2006/relationships/hyperlink" Target="http://www.top500.org/site/504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op500.org/site/50313" TargetMode="External"/><Relationship Id="rId11" Type="http://schemas.openxmlformats.org/officeDocument/2006/relationships/hyperlink" Target="http://www.top500.org/system/177722" TargetMode="External"/><Relationship Id="rId5" Type="http://schemas.openxmlformats.org/officeDocument/2006/relationships/hyperlink" Target="http://www.top500.org/system/177556" TargetMode="External"/><Relationship Id="rId15" Type="http://schemas.openxmlformats.org/officeDocument/2006/relationships/hyperlink" Target="http://www.top500.org/system/177931" TargetMode="External"/><Relationship Id="rId10" Type="http://schemas.openxmlformats.org/officeDocument/2006/relationships/hyperlink" Target="http://www.top500.org/site/47871" TargetMode="External"/><Relationship Id="rId19" Type="http://schemas.openxmlformats.org/officeDocument/2006/relationships/hyperlink" Target="http://www.top500.org/system/177720" TargetMode="External"/><Relationship Id="rId4" Type="http://schemas.openxmlformats.org/officeDocument/2006/relationships/hyperlink" Target="http://www.top500.org/site/49763" TargetMode="External"/><Relationship Id="rId9" Type="http://schemas.openxmlformats.org/officeDocument/2006/relationships/hyperlink" Target="http://www.top500.org/system/177718" TargetMode="External"/><Relationship Id="rId14" Type="http://schemas.openxmlformats.org/officeDocument/2006/relationships/hyperlink" Target="http://www.top500.org/site/48958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371600"/>
            <a:ext cx="7772400" cy="1905000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虛擬化技術</a:t>
            </a:r>
            <a:r>
              <a:rPr lang="en-US" altLang="zh-TW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Virtualization Techniques</a:t>
            </a:r>
            <a:endParaRPr lang="en-US" sz="400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2362200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GPU Virtualization</a:t>
            </a:r>
            <a:endParaRPr lang="en-US" altLang="zh-TW" sz="1600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/>
            <a:endParaRPr lang="en-US" altLang="zh-TW" sz="3200" i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CPU vs. GPU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601216" y="1697543"/>
            <a:ext cx="3682752" cy="63976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altLang="zh-TW" dirty="0" smtClean="0"/>
              <a:t>Floating-Point </a:t>
            </a:r>
            <a:r>
              <a:rPr lang="en-US" altLang="zh-TW" dirty="0"/>
              <a:t>Operations per Second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" y="2558930"/>
            <a:ext cx="4040188" cy="3183178"/>
          </a:xfrm>
          <a:prstGeom prst="rect">
            <a:avLst/>
          </a:prstGeom>
        </p:spPr>
      </p:pic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>
          <a:xfrm>
            <a:off x="5437113" y="1535113"/>
            <a:ext cx="2951311" cy="639762"/>
          </a:xfrm>
        </p:spPr>
        <p:txBody>
          <a:bodyPr anchor="ctr">
            <a:normAutofit fontScale="92500"/>
          </a:bodyPr>
          <a:lstStyle/>
          <a:p>
            <a:r>
              <a:rPr lang="en-US" altLang="zh-TW" dirty="0"/>
              <a:t>Memory Bandwidth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025" y="2489516"/>
            <a:ext cx="4041775" cy="33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947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GPGPU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general-purpose graphic processing unit (GPGPU) </a:t>
            </a:r>
            <a:r>
              <a:rPr lang="en-US" altLang="zh-TW" dirty="0"/>
              <a:t>is the utilization of </a:t>
            </a:r>
            <a:r>
              <a:rPr lang="en-US" altLang="zh-TW" dirty="0" smtClean="0"/>
              <a:t>GPUs to </a:t>
            </a:r>
            <a:r>
              <a:rPr lang="en-US" altLang="zh-TW" dirty="0"/>
              <a:t>perform </a:t>
            </a:r>
            <a:r>
              <a:rPr lang="en-US" altLang="zh-TW" dirty="0" smtClean="0"/>
              <a:t>computations that are traditionally </a:t>
            </a:r>
            <a:r>
              <a:rPr lang="en-US" altLang="zh-TW" dirty="0"/>
              <a:t>handled by the </a:t>
            </a:r>
            <a:r>
              <a:rPr lang="en-US" altLang="zh-TW" dirty="0" smtClean="0"/>
              <a:t>CPUs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GPU with </a:t>
            </a:r>
            <a:r>
              <a:rPr lang="en-US" altLang="zh-TW" dirty="0"/>
              <a:t>a </a:t>
            </a:r>
            <a:r>
              <a:rPr lang="en-US" altLang="zh-TW" dirty="0" smtClean="0"/>
              <a:t>complete </a:t>
            </a:r>
            <a:r>
              <a:rPr lang="en-US" altLang="zh-TW" dirty="0"/>
              <a:t>set of operations performed on arbitrary bits can compute any computable </a:t>
            </a:r>
            <a:r>
              <a:rPr lang="en-US" altLang="zh-TW" dirty="0" smtClean="0"/>
              <a:t>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880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GPGPU Computing Scenarios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40560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Low-level of data parallelism</a:t>
            </a:r>
          </a:p>
          <a:p>
            <a:pPr lvl="1"/>
            <a:r>
              <a:rPr lang="en-US" altLang="zh-TW" sz="2000" dirty="0" smtClean="0"/>
              <a:t>No GPU is needed, just proceed with the traditional HPC strategies</a:t>
            </a:r>
          </a:p>
          <a:p>
            <a:r>
              <a:rPr lang="en-US" altLang="zh-TW" sz="2400" dirty="0" smtClean="0"/>
              <a:t>High-level of data parallelism</a:t>
            </a:r>
          </a:p>
          <a:p>
            <a:pPr lvl="1"/>
            <a:r>
              <a:rPr lang="en-US" altLang="zh-TW" sz="2000" dirty="0" smtClean="0"/>
              <a:t>Add one or more GPUs to every node in the system and rewrite applications to use them</a:t>
            </a:r>
          </a:p>
          <a:p>
            <a:r>
              <a:rPr lang="en-US" altLang="zh-TW" sz="2400" dirty="0" smtClean="0"/>
              <a:t>Moderate-level of data parallelism</a:t>
            </a:r>
          </a:p>
          <a:p>
            <a:pPr lvl="1"/>
            <a:r>
              <a:rPr lang="en-US" altLang="zh-TW" sz="2000" dirty="0" smtClean="0"/>
              <a:t>The GPUs in the system are used only for some parts of the application,</a:t>
            </a:r>
          </a:p>
          <a:p>
            <a:pPr lvl="1"/>
            <a:r>
              <a:rPr lang="en-US" altLang="zh-TW" sz="2000" dirty="0" smtClean="0"/>
              <a:t>Remain idle the rest of the time and, thus waste resources and energy</a:t>
            </a:r>
          </a:p>
          <a:p>
            <a:r>
              <a:rPr lang="en-US" altLang="zh-TW" sz="2400" dirty="0"/>
              <a:t>Applications for multi-GPU </a:t>
            </a:r>
            <a:r>
              <a:rPr lang="en-US" altLang="zh-TW" sz="2400" dirty="0" smtClean="0"/>
              <a:t>computing</a:t>
            </a:r>
          </a:p>
          <a:p>
            <a:pPr lvl="1"/>
            <a:r>
              <a:rPr lang="en-US" altLang="zh-TW" sz="2000" dirty="0" smtClean="0"/>
              <a:t>The </a:t>
            </a:r>
            <a:r>
              <a:rPr lang="en-US" altLang="zh-TW" sz="2000" dirty="0"/>
              <a:t>code running in a node can only access the GPUs in that node, but it would run faster if it could have access to more </a:t>
            </a:r>
            <a:r>
              <a:rPr lang="en-US" altLang="zh-TW" sz="2000" dirty="0" smtClean="0"/>
              <a:t>GPUs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xmlns="" val="154678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NVIDIA GPGPUs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67544" y="1196752"/>
          <a:ext cx="8208912" cy="5407785"/>
        </p:xfrm>
        <a:graphic>
          <a:graphicData uri="http://schemas.openxmlformats.org/drawingml/2006/table">
            <a:tbl>
              <a:tblPr/>
              <a:tblGrid>
                <a:gridCol w="1368152"/>
                <a:gridCol w="1368152"/>
                <a:gridCol w="1368152"/>
                <a:gridCol w="1368152"/>
                <a:gridCol w="1368152"/>
                <a:gridCol w="1368152"/>
              </a:tblGrid>
              <a:tr h="226451">
                <a:tc>
                  <a:txBody>
                    <a:bodyPr/>
                    <a:lstStyle/>
                    <a:p>
                      <a:r>
                        <a:rPr lang="en-US" sz="1400" b="1" dirty="0"/>
                        <a:t>Features</a:t>
                      </a:r>
                      <a:endParaRPr lang="en-US" sz="1400" dirty="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Tesla K20X</a:t>
                      </a:r>
                      <a:endParaRPr lang="en-US" sz="140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Tesla K20</a:t>
                      </a:r>
                      <a:endParaRPr lang="en-US" sz="140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Tesla K10</a:t>
                      </a:r>
                      <a:endParaRPr lang="en-US" sz="140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Tesla M2090</a:t>
                      </a:r>
                      <a:endParaRPr lang="en-US" sz="140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Tesla M2075</a:t>
                      </a:r>
                      <a:endParaRPr lang="en-US" sz="140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7E7"/>
                    </a:solidFill>
                  </a:tcPr>
                </a:tc>
              </a:tr>
              <a:tr h="452903">
                <a:tc>
                  <a:txBody>
                    <a:bodyPr/>
                    <a:lstStyle/>
                    <a:p>
                      <a:r>
                        <a:rPr lang="en-US" sz="1400" b="1" dirty="0"/>
                        <a:t>Number and Type of GPU</a:t>
                      </a:r>
                      <a:endParaRPr lang="en-US" sz="1400" dirty="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1 Kepler GK110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 Kepler GK104s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 Fermi GPU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 Fermi GPU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1275279">
                <a:tc>
                  <a:txBody>
                    <a:bodyPr/>
                    <a:lstStyle/>
                    <a:p>
                      <a:r>
                        <a:rPr lang="en-US" sz="1400" b="1"/>
                        <a:t>GPU Computing Applications</a:t>
                      </a:r>
                      <a:endParaRPr lang="en-US" sz="140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Seismic processing, CFD, CAE, Financial computing, Computational chemistry and Physics, Data analytics, Satellite imaging, Weather modeling</a:t>
                      </a:r>
                    </a:p>
                  </a:txBody>
                  <a:tcPr marL="30283" marR="0" marT="15142" marB="15142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Seismic processing, signal and image processing, video analytics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/>
                        <a:t>Seismic processing, CFD, CAE, Financial computing, Computational chemistry and Physics, Data analytics, Satellite imaging, Weather modeling</a:t>
                      </a:r>
                    </a:p>
                  </a:txBody>
                  <a:tcPr marL="30283" marR="0" marT="15142" marB="15142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962186">
                <a:tc>
                  <a:txBody>
                    <a:bodyPr/>
                    <a:lstStyle/>
                    <a:p>
                      <a:r>
                        <a:rPr lang="en-US" sz="1400" b="1" dirty="0"/>
                        <a:t>Peak double precision floating point performance</a:t>
                      </a:r>
                      <a:endParaRPr lang="en-US" sz="1400" dirty="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1.31 Tflops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1.17 Tflops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190 Gigaflops</a:t>
                      </a:r>
                      <a:br>
                        <a:rPr lang="en-US" sz="1400"/>
                      </a:br>
                      <a:r>
                        <a:rPr lang="en-US" sz="1400"/>
                        <a:t>(95 Gflops per GPU)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665 Gigaflops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515 Gigaflops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905806">
                <a:tc>
                  <a:txBody>
                    <a:bodyPr/>
                    <a:lstStyle/>
                    <a:p>
                      <a:r>
                        <a:rPr lang="en-US" sz="1400" b="1"/>
                        <a:t>Peak single precision floating point performance</a:t>
                      </a:r>
                      <a:endParaRPr lang="en-US" sz="140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3.95 Tflops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3.52 Tflops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4577 Gigaflops</a:t>
                      </a:r>
                      <a:br>
                        <a:rPr lang="en-US" sz="1400"/>
                      </a:br>
                      <a:r>
                        <a:rPr lang="en-US" sz="1400"/>
                        <a:t>(2288 Gflops per GPU)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1331 Gigaflops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1030 Gigaflops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679354">
                <a:tc>
                  <a:txBody>
                    <a:bodyPr/>
                    <a:lstStyle/>
                    <a:p>
                      <a:r>
                        <a:rPr lang="en-US" sz="1400" b="1"/>
                        <a:t>Memory bandwidth (ECC off)</a:t>
                      </a:r>
                      <a:endParaRPr lang="en-US" sz="140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250 GB/sec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208 GB/sec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320 GB/sec</a:t>
                      </a:r>
                      <a:br>
                        <a:rPr lang="en-US" sz="1400"/>
                      </a:br>
                      <a:r>
                        <a:rPr lang="en-US" sz="1400"/>
                        <a:t>(160 GB/sec per GPU)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177 GB/sec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150 GB/sec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452903">
                <a:tc>
                  <a:txBody>
                    <a:bodyPr/>
                    <a:lstStyle/>
                    <a:p>
                      <a:r>
                        <a:rPr lang="en-US" sz="1400" b="1"/>
                        <a:t>Memory size (GDDR5)</a:t>
                      </a:r>
                      <a:endParaRPr lang="en-US" sz="140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 GB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 GB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/>
                        <a:t>8GB</a:t>
                      </a:r>
                      <a:br>
                        <a:rPr lang="it-IT" sz="1400"/>
                      </a:br>
                      <a:r>
                        <a:rPr lang="it-IT" sz="1400"/>
                        <a:t>(4 GB per GPU)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 GigaBytes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 GigaBytes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  <a:tr h="452903">
                <a:tc>
                  <a:txBody>
                    <a:bodyPr/>
                    <a:lstStyle/>
                    <a:p>
                      <a:r>
                        <a:rPr lang="en-US" sz="1400" b="1">
                          <a:hlinkClick r:id="rId2"/>
                        </a:rPr>
                        <a:t>CUDA</a:t>
                      </a:r>
                      <a:r>
                        <a:rPr lang="en-US" sz="1400" b="1"/>
                        <a:t> cores</a:t>
                      </a:r>
                      <a:endParaRPr lang="en-US" sz="1400"/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2688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/>
                        <a:t>2496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3072</a:t>
                      </a:r>
                      <a:br>
                        <a:rPr lang="en-US" sz="1400"/>
                      </a:br>
                      <a:r>
                        <a:rPr lang="en-US" sz="1400"/>
                        <a:t>(1536 per GPU)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/>
                        <a:t>512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448</a:t>
                      </a:r>
                    </a:p>
                  </a:txBody>
                  <a:tcPr marL="0" marR="0" marT="0" marB="0" anchor="ctr">
                    <a:lnL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4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5772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NVIDIA K20 Series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NVIDIA Tesla K-series GPU Accelerators are based on the NVIDIA </a:t>
            </a:r>
            <a:r>
              <a:rPr lang="en-US" altLang="zh-TW" dirty="0" err="1" smtClean="0"/>
              <a:t>Kepler</a:t>
            </a:r>
            <a:r>
              <a:rPr lang="en-US" altLang="zh-TW" dirty="0" smtClean="0"/>
              <a:t> compute architecture  that includes</a:t>
            </a:r>
          </a:p>
          <a:p>
            <a:pPr lvl="1"/>
            <a:r>
              <a:rPr lang="en-US" altLang="zh-TW" dirty="0" smtClean="0"/>
              <a:t>SMX (streaming multiprocessor) design that delivers up to 3x more performance per watt compared to the SM in Fermi</a:t>
            </a:r>
          </a:p>
          <a:p>
            <a:pPr lvl="1"/>
            <a:r>
              <a:rPr lang="en-US" altLang="zh-TW" dirty="0" smtClean="0"/>
              <a:t>Dynamic Parallelism capability that enables GPU threads to automatically spawn new threads</a:t>
            </a:r>
          </a:p>
          <a:p>
            <a:pPr lvl="1"/>
            <a:r>
              <a:rPr lang="en-US" altLang="zh-TW" dirty="0" smtClean="0"/>
              <a:t>Hyper-Q feature that enables multiple CPU cores to simultaneously utilize the CUDA cores on a single </a:t>
            </a:r>
            <a:r>
              <a:rPr lang="en-US" altLang="zh-TW" dirty="0" err="1" smtClean="0"/>
              <a:t>Kepler</a:t>
            </a:r>
            <a:r>
              <a:rPr lang="en-US" altLang="zh-TW" dirty="0" smtClean="0"/>
              <a:t> GPU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880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NVIDIA K20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76064"/>
          </a:xfrm>
        </p:spPr>
        <p:txBody>
          <a:bodyPr/>
          <a:lstStyle/>
          <a:p>
            <a:r>
              <a:rPr lang="en-US" altLang="zh-TW" dirty="0" smtClean="0"/>
              <a:t>NVIDIA Tesla K20 (GK110) Block Diagram</a:t>
            </a:r>
          </a:p>
          <a:p>
            <a:endParaRPr lang="zh-TW" altLang="en-US" dirty="0"/>
          </a:p>
        </p:txBody>
      </p:sp>
      <p:pic>
        <p:nvPicPr>
          <p:cNvPr id="70660" name="Picture 4" descr="http://images.anandtech.com/doci/5840/GK110Blo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834536"/>
            <a:ext cx="7002156" cy="4834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880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NVIDIA K20 Series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1368152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SMX (streaming multiprocessor) design that delivers up to 3x more performance per watt compared to the SM in Fermi</a:t>
            </a:r>
            <a:endParaRPr lang="zh-TW" altLang="en-US" dirty="0"/>
          </a:p>
        </p:txBody>
      </p:sp>
      <p:pic>
        <p:nvPicPr>
          <p:cNvPr id="78850" name="Picture 2" descr="http://mag.udn.com/html/digital/event/2012/11/13/K20_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271529"/>
            <a:ext cx="4032448" cy="2537426"/>
          </a:xfrm>
          <a:prstGeom prst="rect">
            <a:avLst/>
          </a:prstGeom>
          <a:noFill/>
        </p:spPr>
      </p:pic>
      <p:pic>
        <p:nvPicPr>
          <p:cNvPr id="78856" name="Picture 8" descr="https://encrypted-tbn0.gstatic.com/images?q=tbn:ANd9GcQObcTV8Xx2ZObdT8oLzKkHwWuk1-yXUHRt5-ESzX4MNjwAVEgUr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3" y="3261156"/>
            <a:ext cx="3823111" cy="2544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880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NVIDIA K20 Series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64807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Dynamic Parallelism</a:t>
            </a:r>
          </a:p>
        </p:txBody>
      </p:sp>
      <p:pic>
        <p:nvPicPr>
          <p:cNvPr id="79876" name="Picture 4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4029" y="1628800"/>
            <a:ext cx="4652227" cy="5013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880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NVIDIA K20 Series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196752"/>
            <a:ext cx="3106688" cy="43204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Hyper-Q Feature</a:t>
            </a:r>
          </a:p>
          <a:p>
            <a:endParaRPr lang="zh-TW" altLang="en-US" dirty="0"/>
          </a:p>
        </p:txBody>
      </p:sp>
      <p:pic>
        <p:nvPicPr>
          <p:cNvPr id="77828" name="Picture 4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628800"/>
            <a:ext cx="5040560" cy="4935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880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GPGPU TOOLS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US" altLang="zh-TW" dirty="0"/>
              <a:t>Two main approaches in GPGPU computing development </a:t>
            </a:r>
            <a:r>
              <a:rPr lang="en-US" altLang="zh-TW" dirty="0" smtClean="0"/>
              <a:t>environments</a:t>
            </a:r>
          </a:p>
          <a:p>
            <a:r>
              <a:rPr lang="en-US" altLang="zh-TW" dirty="0" smtClean="0"/>
              <a:t>CUDA</a:t>
            </a:r>
          </a:p>
          <a:p>
            <a:pPr lvl="1"/>
            <a:r>
              <a:rPr lang="en-US" altLang="zh-TW" dirty="0"/>
              <a:t>NVIDIA proprietary</a:t>
            </a:r>
            <a:endParaRPr lang="en-US" altLang="zh-TW" dirty="0" smtClean="0"/>
          </a:p>
          <a:p>
            <a:r>
              <a:rPr lang="en-US" altLang="zh-TW" dirty="0" err="1" smtClean="0"/>
              <a:t>OpenCL</a:t>
            </a:r>
            <a:endParaRPr lang="en-US" altLang="zh-TW" dirty="0"/>
          </a:p>
          <a:p>
            <a:pPr lvl="1"/>
            <a:r>
              <a:rPr lang="en-US" altLang="zh-TW" dirty="0"/>
              <a:t>O</a:t>
            </a:r>
            <a:r>
              <a:rPr lang="en-US" altLang="zh-TW" dirty="0" smtClean="0"/>
              <a:t>pen standard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4716363"/>
            <a:ext cx="45434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31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+mj-lt"/>
              </a:rPr>
              <a:t>Introduction GPGPU </a:t>
            </a:r>
          </a:p>
          <a:p>
            <a:r>
              <a:rPr lang="en-US" altLang="zh-TW" dirty="0" smtClean="0">
                <a:latin typeface="+mj-lt"/>
              </a:rPr>
              <a:t>High </a:t>
            </a:r>
            <a:r>
              <a:rPr lang="en-US" altLang="zh-TW" dirty="0">
                <a:latin typeface="+mj-lt"/>
              </a:rPr>
              <a:t>Performance Computing </a:t>
            </a:r>
            <a:r>
              <a:rPr lang="en-US" altLang="zh-TW" dirty="0" smtClean="0">
                <a:latin typeface="+mj-lt"/>
              </a:rPr>
              <a:t>Clouds</a:t>
            </a:r>
            <a:endParaRPr lang="en-US" altLang="zh-TW" dirty="0">
              <a:latin typeface="+mj-lt"/>
            </a:endParaRPr>
          </a:p>
          <a:p>
            <a:r>
              <a:rPr lang="en-US" altLang="zh-TW" dirty="0" smtClean="0">
                <a:latin typeface="+mj-lt"/>
              </a:rPr>
              <a:t>GPU Virtualization with Hardware Support</a:t>
            </a:r>
          </a:p>
          <a:p>
            <a:r>
              <a:rPr lang="en-US" altLang="zh-TW" dirty="0" smtClean="0">
                <a:latin typeface="+mj-lt"/>
              </a:rPr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High </a:t>
            </a:r>
            <a:r>
              <a:rPr lang="en-US" altLang="zh-TW" dirty="0"/>
              <a:t>Performance </a:t>
            </a:r>
            <a:r>
              <a:rPr lang="en-US" altLang="zh-TW" dirty="0" smtClean="0"/>
              <a:t>Computing clouds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9492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Top 10 Supercomputers (Nov. 2012)</a:t>
            </a:r>
            <a:endParaRPr lang="zh-TW" altLang="en-US" sz="4000" dirty="0"/>
          </a:p>
        </p:txBody>
      </p: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179512" y="1121448"/>
          <a:ext cx="8784979" cy="5623065"/>
        </p:xfrm>
        <a:graphic>
          <a:graphicData uri="http://schemas.openxmlformats.org/drawingml/2006/table">
            <a:tbl>
              <a:tblPr/>
              <a:tblGrid>
                <a:gridCol w="432048"/>
                <a:gridCol w="2077946"/>
                <a:gridCol w="3250646"/>
                <a:gridCol w="896728"/>
                <a:gridCol w="686326"/>
                <a:gridCol w="823592"/>
                <a:gridCol w="617693"/>
              </a:tblGrid>
              <a:tr h="35093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Rank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Site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System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Cores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Rmax</a:t>
                      </a:r>
                      <a:r>
                        <a:rPr lang="en-US" sz="1100" dirty="0"/>
                        <a:t> (</a:t>
                      </a:r>
                      <a:r>
                        <a:rPr lang="en-US" sz="1100" dirty="0" err="1"/>
                        <a:t>TFlop</a:t>
                      </a:r>
                      <a:r>
                        <a:rPr lang="en-US" sz="1100" dirty="0"/>
                        <a:t>/s)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Rpeak</a:t>
                      </a:r>
                      <a:r>
                        <a:rPr lang="en-US" sz="1100" dirty="0"/>
                        <a:t> (</a:t>
                      </a:r>
                      <a:r>
                        <a:rPr lang="en-US" sz="1100" dirty="0" err="1"/>
                        <a:t>TFlop</a:t>
                      </a:r>
                      <a:r>
                        <a:rPr lang="en-US" sz="1100" dirty="0"/>
                        <a:t>/s)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Power (kW)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1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hlinkClick r:id="rId2"/>
                        </a:rPr>
                        <a:t>DOE/SC/Oak Ridge National Laboratory</a:t>
                      </a:r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r>
                        <a:rPr lang="en-US" sz="1100" dirty="0"/>
                        <a:t>United States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hlinkClick r:id="rId3"/>
                        </a:rPr>
                        <a:t>Titan</a:t>
                      </a:r>
                      <a:r>
                        <a:rPr lang="en-US" sz="1100" dirty="0">
                          <a:hlinkClick r:id="rId3"/>
                        </a:rPr>
                        <a:t> - Cray XK7 , </a:t>
                      </a:r>
                      <a:r>
                        <a:rPr lang="en-US" sz="1100" dirty="0" err="1">
                          <a:hlinkClick r:id="rId3"/>
                        </a:rPr>
                        <a:t>Opteron</a:t>
                      </a:r>
                      <a:r>
                        <a:rPr lang="en-US" sz="1100" dirty="0">
                          <a:hlinkClick r:id="rId3"/>
                        </a:rPr>
                        <a:t> 6274 16C 2.200GHz, Cray Gemini interconnect, NVIDIA K20x</a:t>
                      </a:r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r>
                        <a:rPr lang="en-US" sz="1100" dirty="0"/>
                        <a:t>Cray Inc.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560640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17590.0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27112.5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8209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93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2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hlinkClick r:id="rId4"/>
                        </a:rPr>
                        <a:t>DOE/NNSA/LLNL</a:t>
                      </a:r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r>
                        <a:rPr lang="en-US" sz="1100" dirty="0"/>
                        <a:t>United States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hlinkClick r:id="rId5"/>
                        </a:rPr>
                        <a:t>Sequoia</a:t>
                      </a:r>
                      <a:r>
                        <a:rPr lang="en-US" sz="1100" dirty="0">
                          <a:hlinkClick r:id="rId5"/>
                        </a:rPr>
                        <a:t> - </a:t>
                      </a:r>
                      <a:r>
                        <a:rPr lang="en-US" sz="1100" dirty="0" err="1">
                          <a:hlinkClick r:id="rId5"/>
                        </a:rPr>
                        <a:t>BlueGene</a:t>
                      </a:r>
                      <a:r>
                        <a:rPr lang="en-US" sz="1100" dirty="0">
                          <a:hlinkClick r:id="rId5"/>
                        </a:rPr>
                        <a:t>/Q, Power BQC 16C 1.60 GHz, Custom</a:t>
                      </a:r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r>
                        <a:rPr lang="en-US" sz="1100" dirty="0"/>
                        <a:t>IBM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1572864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16324.8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20132.7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7890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93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3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hlinkClick r:id="rId6"/>
                        </a:rPr>
                        <a:t>RIKEN Advanced Institute for Computational Science (AICS)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Japan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hlinkClick r:id="rId7"/>
                        </a:rPr>
                        <a:t>K computer, SPARC64 </a:t>
                      </a:r>
                      <a:r>
                        <a:rPr lang="en-US" sz="1100" dirty="0" err="1">
                          <a:hlinkClick r:id="rId7"/>
                        </a:rPr>
                        <a:t>VIIIfx</a:t>
                      </a:r>
                      <a:r>
                        <a:rPr lang="en-US" sz="1100" dirty="0">
                          <a:hlinkClick r:id="rId7"/>
                        </a:rPr>
                        <a:t> 2.0GHz, Tofu interconnect</a:t>
                      </a:r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r>
                        <a:rPr lang="en-US" sz="1100" dirty="0"/>
                        <a:t>Fujitsu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705024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10510.0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11280.4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12660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93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4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hlinkClick r:id="rId8"/>
                        </a:rPr>
                        <a:t>DOE/SC/Argonne National Laboratory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United States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hlinkClick r:id="rId9"/>
                        </a:rPr>
                        <a:t>Mira</a:t>
                      </a:r>
                      <a:r>
                        <a:rPr lang="en-US" sz="1100">
                          <a:hlinkClick r:id="rId9"/>
                        </a:rPr>
                        <a:t> - BlueGene/Q, Power BQC 16C 1.60GHz, Custom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IBM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786432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8162.4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10066.3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3945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055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5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hlinkClick r:id="rId10"/>
                        </a:rPr>
                        <a:t>Forschungszentrum</a:t>
                      </a:r>
                      <a:r>
                        <a:rPr lang="en-US" sz="1100" dirty="0">
                          <a:hlinkClick r:id="rId10"/>
                        </a:rPr>
                        <a:t> </a:t>
                      </a:r>
                      <a:r>
                        <a:rPr lang="en-US" sz="1100" dirty="0" err="1">
                          <a:hlinkClick r:id="rId10"/>
                        </a:rPr>
                        <a:t>Juelich</a:t>
                      </a:r>
                      <a:r>
                        <a:rPr lang="en-US" sz="1100" dirty="0">
                          <a:hlinkClick r:id="rId10"/>
                        </a:rPr>
                        <a:t> (FZJ)</a:t>
                      </a:r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r>
                        <a:rPr lang="en-US" sz="1100" dirty="0"/>
                        <a:t>Germany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hlinkClick r:id="rId11"/>
                        </a:rPr>
                        <a:t>JUQUEEN</a:t>
                      </a:r>
                      <a:r>
                        <a:rPr lang="en-US" sz="1100">
                          <a:hlinkClick r:id="rId11"/>
                        </a:rPr>
                        <a:t> - BlueGene/Q, Power BQC 16C 1.600GHz, Custom Interconnect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IBM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393216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4141.2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5033.2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1970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6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hlinkClick r:id="rId12"/>
                        </a:rPr>
                        <a:t>Leibniz Rechenzentrum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Germany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hlinkClick r:id="rId13"/>
                        </a:rPr>
                        <a:t>SuperMUC</a:t>
                      </a:r>
                      <a:r>
                        <a:rPr lang="en-US" sz="1100">
                          <a:hlinkClick r:id="rId13"/>
                        </a:rPr>
                        <a:t> - iDataPlex DX360M4, Xeon E5-2680 8C 2.70GHz, Infiniband FDR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IBM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147456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2897.0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3185.1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3423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986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hlinkClick r:id="rId14"/>
                        </a:rPr>
                        <a:t>Texas Advanced Computing Center/Univ. of Texas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United States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hlinkClick r:id="rId15"/>
                        </a:rPr>
                        <a:t>Stampede</a:t>
                      </a:r>
                      <a:r>
                        <a:rPr lang="en-US" sz="1100" dirty="0">
                          <a:hlinkClick r:id="rId15"/>
                        </a:rPr>
                        <a:t> - </a:t>
                      </a:r>
                      <a:r>
                        <a:rPr lang="en-US" sz="1100" dirty="0" err="1">
                          <a:hlinkClick r:id="rId15"/>
                        </a:rPr>
                        <a:t>PowerEdge</a:t>
                      </a:r>
                      <a:r>
                        <a:rPr lang="en-US" sz="1100" dirty="0">
                          <a:hlinkClick r:id="rId15"/>
                        </a:rPr>
                        <a:t> C8220, Xeon E5-2680 8C 2.700GHz, </a:t>
                      </a:r>
                      <a:r>
                        <a:rPr lang="en-US" sz="1100" dirty="0" err="1">
                          <a:hlinkClick r:id="rId15"/>
                        </a:rPr>
                        <a:t>Infiniband</a:t>
                      </a:r>
                      <a:r>
                        <a:rPr lang="en-US" sz="1100" dirty="0">
                          <a:hlinkClick r:id="rId15"/>
                        </a:rPr>
                        <a:t> FDR, </a:t>
                      </a:r>
                      <a:r>
                        <a:rPr lang="en-US" sz="1100" dirty="0" smtClean="0">
                          <a:hlinkClick r:id="rId15"/>
                        </a:rPr>
                        <a:t> NVIDIA K20, Intel </a:t>
                      </a:r>
                      <a:r>
                        <a:rPr lang="en-US" sz="1100" dirty="0">
                          <a:hlinkClick r:id="rId15"/>
                        </a:rPr>
                        <a:t>Xeon </a:t>
                      </a:r>
                      <a:r>
                        <a:rPr lang="en-US" sz="1100" dirty="0" smtClean="0">
                          <a:hlinkClick r:id="rId15"/>
                        </a:rPr>
                        <a:t>Phi</a:t>
                      </a:r>
                      <a:r>
                        <a:rPr lang="en-US" sz="1100" dirty="0" smtClean="0"/>
                        <a:t>,</a:t>
                      </a:r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r>
                        <a:rPr lang="en-US" sz="1100" dirty="0"/>
                        <a:t>Dell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204900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2660.3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3959.0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/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93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8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hlinkClick r:id="rId16"/>
                        </a:rPr>
                        <a:t>National Supercomputing Center in Tianjin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China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hlinkClick r:id="rId17"/>
                        </a:rPr>
                        <a:t>Tianhe-1A</a:t>
                      </a:r>
                      <a:r>
                        <a:rPr lang="en-US" sz="1100">
                          <a:hlinkClick r:id="rId17"/>
                        </a:rPr>
                        <a:t> - NUDT YH MPP, Xeon X5670 6C 2.93 GHz, NVIDIA 2050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NUDT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186368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2566.0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4701.0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4040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515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9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hlinkClick r:id="rId18"/>
                        </a:rPr>
                        <a:t>CINECA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Italy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hlinkClick r:id="rId19"/>
                        </a:rPr>
                        <a:t>Fermi</a:t>
                      </a:r>
                      <a:r>
                        <a:rPr lang="en-US" sz="1100">
                          <a:hlinkClick r:id="rId19"/>
                        </a:rPr>
                        <a:t> - BlueGene/Q, Power BQC 16C 1.60GHz, Custom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IBM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163840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1725.5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2097.2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822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0055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hlinkClick r:id="rId20"/>
                        </a:rPr>
                        <a:t>IBM Development Engineering</a:t>
                      </a:r>
                      <a:r>
                        <a:rPr lang="en-US" sz="1100"/>
                        <a:t/>
                      </a:r>
                      <a:br>
                        <a:rPr lang="en-US" sz="1100"/>
                      </a:br>
                      <a:r>
                        <a:rPr lang="en-US" sz="1100"/>
                        <a:t>United States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hlinkClick r:id="rId21"/>
                        </a:rPr>
                        <a:t>DARPA Trial Subset</a:t>
                      </a:r>
                      <a:r>
                        <a:rPr lang="en-US" sz="1100" dirty="0">
                          <a:hlinkClick r:id="rId21"/>
                        </a:rPr>
                        <a:t> - Power 775, POWER7 8C 3.836GHz, Custom Interconnect</a:t>
                      </a:r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r>
                        <a:rPr lang="en-US" sz="1100" dirty="0"/>
                        <a:t>IBM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63360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1515.0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/>
                        <a:t>1944.4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3576</a:t>
                      </a:r>
                    </a:p>
                  </a:txBody>
                  <a:tcPr marL="9364" marR="9364" marT="4682" marB="468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552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High Performance </a:t>
            </a:r>
            <a:r>
              <a:rPr lang="en-US" altLang="zh-TW" dirty="0" smtClean="0"/>
              <a:t>Computing Clouds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US" altLang="zh-TW" dirty="0"/>
              <a:t>Fast interconnects</a:t>
            </a:r>
          </a:p>
          <a:p>
            <a:r>
              <a:rPr lang="en-US" altLang="zh-TW" dirty="0" smtClean="0"/>
              <a:t>Hundreds </a:t>
            </a:r>
            <a:r>
              <a:rPr lang="en-US" altLang="zh-TW" dirty="0"/>
              <a:t>of nodes, with multiple cores per node</a:t>
            </a:r>
          </a:p>
          <a:p>
            <a:r>
              <a:rPr lang="en-US" altLang="zh-TW" dirty="0" smtClean="0"/>
              <a:t>Hardware accelerators</a:t>
            </a:r>
          </a:p>
          <a:p>
            <a:pPr lvl="1"/>
            <a:r>
              <a:rPr lang="en-US" altLang="zh-TW" dirty="0" smtClean="0"/>
              <a:t>better </a:t>
            </a:r>
            <a:r>
              <a:rPr lang="en-US" altLang="zh-TW" dirty="0"/>
              <a:t>performance-watt, performance-cost </a:t>
            </a:r>
            <a:r>
              <a:rPr lang="en-US" altLang="zh-TW" dirty="0" smtClean="0"/>
              <a:t>ratios for </a:t>
            </a:r>
            <a:r>
              <a:rPr lang="en-US" altLang="zh-TW" dirty="0"/>
              <a:t>certain applications</a:t>
            </a:r>
            <a:endParaRPr lang="zh-TW" altLang="en-US" dirty="0"/>
          </a:p>
        </p:txBody>
      </p:sp>
      <p:grpSp>
        <p:nvGrpSpPr>
          <p:cNvPr id="102" name="群組 101"/>
          <p:cNvGrpSpPr/>
          <p:nvPr/>
        </p:nvGrpSpPr>
        <p:grpSpPr>
          <a:xfrm>
            <a:off x="2123728" y="4005064"/>
            <a:ext cx="4450635" cy="2381201"/>
            <a:chOff x="1615317" y="3744962"/>
            <a:chExt cx="5216007" cy="2790694"/>
          </a:xfrm>
        </p:grpSpPr>
        <p:sp>
          <p:nvSpPr>
            <p:cNvPr id="4" name="矩形 3"/>
            <p:cNvSpPr/>
            <p:nvPr/>
          </p:nvSpPr>
          <p:spPr>
            <a:xfrm>
              <a:off x="4745442" y="3744962"/>
              <a:ext cx="1081879" cy="4472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</a:t>
              </a:r>
              <a:endParaRPr lang="zh-TW" altLang="en-US" dirty="0"/>
            </a:p>
          </p:txBody>
        </p:sp>
        <p:sp>
          <p:nvSpPr>
            <p:cNvPr id="5" name="雲朵形圖說文字 4"/>
            <p:cNvSpPr/>
            <p:nvPr/>
          </p:nvSpPr>
          <p:spPr>
            <a:xfrm>
              <a:off x="3270158" y="4282244"/>
              <a:ext cx="2016224" cy="1512168"/>
            </a:xfrm>
            <a:prstGeom prst="cloudCallou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606098" y="3983845"/>
              <a:ext cx="91440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4607678" y="6043906"/>
              <a:ext cx="698376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</a:t>
              </a:r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033283" y="5240591"/>
              <a:ext cx="664041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</a:t>
              </a:r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098576" y="5675212"/>
              <a:ext cx="1171582" cy="2880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</a:t>
              </a:r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4453" y="5445224"/>
              <a:ext cx="914400" cy="4387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</a:t>
              </a:r>
              <a:endParaRPr lang="zh-TW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614990" y="4571494"/>
              <a:ext cx="1216333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</a:t>
              </a:r>
              <a:endParaRPr lang="zh-TW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182416" y="4407441"/>
              <a:ext cx="91440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</a:t>
              </a:r>
              <a:endParaRPr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16924" y="4976188"/>
              <a:ext cx="91440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1615317" y="4824016"/>
              <a:ext cx="91440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</a:t>
              </a:r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915816" y="6108055"/>
              <a:ext cx="955558" cy="427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App</a:t>
              </a:r>
              <a:endParaRPr lang="zh-TW" altLang="en-US" dirty="0"/>
            </a:p>
          </p:txBody>
        </p:sp>
        <p:cxnSp>
          <p:nvCxnSpPr>
            <p:cNvPr id="18" name="直線單箭頭接點 17"/>
            <p:cNvCxnSpPr>
              <a:stCxn id="8" idx="3"/>
              <a:endCxn id="46" idx="1"/>
            </p:cNvCxnSpPr>
            <p:nvPr/>
          </p:nvCxnSpPr>
          <p:spPr>
            <a:xfrm flipV="1">
              <a:off x="2697324" y="5022550"/>
              <a:ext cx="1536746" cy="362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12" idx="3"/>
              <a:endCxn id="46" idx="1"/>
            </p:cNvCxnSpPr>
            <p:nvPr/>
          </p:nvCxnSpPr>
          <p:spPr>
            <a:xfrm>
              <a:off x="3096816" y="4551457"/>
              <a:ext cx="1137254" cy="471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14" idx="3"/>
              <a:endCxn id="46" idx="1"/>
            </p:cNvCxnSpPr>
            <p:nvPr/>
          </p:nvCxnSpPr>
          <p:spPr>
            <a:xfrm>
              <a:off x="2529717" y="4968032"/>
              <a:ext cx="1704353" cy="54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stCxn id="9" idx="3"/>
              <a:endCxn id="46" idx="1"/>
            </p:cNvCxnSpPr>
            <p:nvPr/>
          </p:nvCxnSpPr>
          <p:spPr>
            <a:xfrm flipV="1">
              <a:off x="3270158" y="5022550"/>
              <a:ext cx="963912" cy="796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stCxn id="7" idx="0"/>
              <a:endCxn id="46" idx="1"/>
            </p:cNvCxnSpPr>
            <p:nvPr/>
          </p:nvCxnSpPr>
          <p:spPr>
            <a:xfrm flipH="1" flipV="1">
              <a:off x="4234070" y="5022550"/>
              <a:ext cx="722796" cy="1021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15" idx="0"/>
              <a:endCxn id="46" idx="1"/>
            </p:cNvCxnSpPr>
            <p:nvPr/>
          </p:nvCxnSpPr>
          <p:spPr>
            <a:xfrm flipV="1">
              <a:off x="3393595" y="5022550"/>
              <a:ext cx="840475" cy="1085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10" idx="1"/>
              <a:endCxn id="46" idx="1"/>
            </p:cNvCxnSpPr>
            <p:nvPr/>
          </p:nvCxnSpPr>
          <p:spPr>
            <a:xfrm flipH="1" flipV="1">
              <a:off x="4234070" y="5022550"/>
              <a:ext cx="910383" cy="642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6" idx="2"/>
              <a:endCxn id="46" idx="1"/>
            </p:cNvCxnSpPr>
            <p:nvPr/>
          </p:nvCxnSpPr>
          <p:spPr>
            <a:xfrm>
              <a:off x="3063298" y="4271877"/>
              <a:ext cx="1170772" cy="750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4234070" y="4920141"/>
              <a:ext cx="204818" cy="20481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9" name="直線單箭頭接點 68"/>
            <p:cNvCxnSpPr>
              <a:stCxn id="11" idx="1"/>
              <a:endCxn id="46" idx="1"/>
            </p:cNvCxnSpPr>
            <p:nvPr/>
          </p:nvCxnSpPr>
          <p:spPr>
            <a:xfrm flipH="1">
              <a:off x="4234070" y="4715510"/>
              <a:ext cx="1380920" cy="307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>
              <a:stCxn id="13" idx="1"/>
              <a:endCxn id="46" idx="1"/>
            </p:cNvCxnSpPr>
            <p:nvPr/>
          </p:nvCxnSpPr>
          <p:spPr>
            <a:xfrm flipH="1" flipV="1">
              <a:off x="4234070" y="5022550"/>
              <a:ext cx="1682854" cy="97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>
              <a:stCxn id="4" idx="1"/>
              <a:endCxn id="46" idx="1"/>
            </p:cNvCxnSpPr>
            <p:nvPr/>
          </p:nvCxnSpPr>
          <p:spPr>
            <a:xfrm flipH="1">
              <a:off x="4234070" y="3968601"/>
              <a:ext cx="511372" cy="1053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3830289" y="4630562"/>
              <a:ext cx="799274" cy="79927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GPU array</a:t>
              </a:r>
              <a:endParaRPr lang="zh-TW" altLang="en-US" dirty="0"/>
            </a:p>
          </p:txBody>
        </p:sp>
      </p:grpSp>
      <p:sp>
        <p:nvSpPr>
          <p:cNvPr id="104" name="橢圓形圖說文字 103"/>
          <p:cNvSpPr/>
          <p:nvPr/>
        </p:nvSpPr>
        <p:spPr>
          <a:xfrm>
            <a:off x="6060267" y="3661172"/>
            <a:ext cx="2626534" cy="914683"/>
          </a:xfrm>
          <a:prstGeom prst="wedgeEllipse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How to achieve the High Performance Computing?</a:t>
            </a:r>
          </a:p>
        </p:txBody>
      </p:sp>
    </p:spTree>
    <p:extLst>
      <p:ext uri="{BB962C8B-B14F-4D97-AF65-F5344CB8AC3E}">
        <p14:creationId xmlns:p14="http://schemas.microsoft.com/office/powerpoint/2010/main" xmlns="" val="18552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High Performance Computing Clouds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1584176"/>
          </a:xfrm>
        </p:spPr>
        <p:txBody>
          <a:bodyPr/>
          <a:lstStyle/>
          <a:p>
            <a:r>
              <a:rPr lang="en-US" altLang="zh-TW" dirty="0" smtClean="0"/>
              <a:t>Add </a:t>
            </a:r>
            <a:r>
              <a:rPr lang="en-US" altLang="zh-TW" dirty="0"/>
              <a:t>GPUs at each node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Some </a:t>
            </a:r>
            <a:r>
              <a:rPr lang="en-US" altLang="zh-TW" dirty="0"/>
              <a:t>GPUs </a:t>
            </a:r>
            <a:r>
              <a:rPr lang="en-US" altLang="zh-TW" dirty="0" smtClean="0"/>
              <a:t>may be </a:t>
            </a:r>
            <a:r>
              <a:rPr lang="en-US" altLang="zh-TW" dirty="0"/>
              <a:t>idle for long </a:t>
            </a:r>
            <a:r>
              <a:rPr lang="en-US" altLang="zh-TW" dirty="0" smtClean="0"/>
              <a:t>periods of time 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waste of money and energy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" y="3356992"/>
            <a:ext cx="8001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60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High Performance Computing Clouds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20"/>
          </a:xfrm>
        </p:spPr>
        <p:txBody>
          <a:bodyPr/>
          <a:lstStyle/>
          <a:p>
            <a:r>
              <a:rPr lang="en-US" altLang="zh-TW" dirty="0" smtClean="0"/>
              <a:t>Add GPUs at some nodes</a:t>
            </a:r>
          </a:p>
          <a:p>
            <a:pPr lvl="1"/>
            <a:r>
              <a:rPr lang="en-US" altLang="zh-TW" dirty="0" smtClean="0"/>
              <a:t>Lack flexibility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687" y="3356992"/>
            <a:ext cx="80486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931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High Performance Computing Clouds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1036712"/>
          </a:xfrm>
        </p:spPr>
        <p:txBody>
          <a:bodyPr/>
          <a:lstStyle/>
          <a:p>
            <a:r>
              <a:rPr lang="en-US" altLang="zh-TW" dirty="0"/>
              <a:t>Add </a:t>
            </a:r>
            <a:r>
              <a:rPr lang="en-US" altLang="zh-TW" dirty="0" smtClean="0"/>
              <a:t>GPUs at some nodes and </a:t>
            </a:r>
            <a:r>
              <a:rPr lang="en-US" altLang="zh-TW" dirty="0"/>
              <a:t>make </a:t>
            </a:r>
            <a:r>
              <a:rPr lang="en-US" altLang="zh-TW" dirty="0" smtClean="0"/>
              <a:t>them </a:t>
            </a:r>
            <a:r>
              <a:rPr lang="en-US" altLang="zh-TW" dirty="0"/>
              <a:t>accessible from every </a:t>
            </a:r>
            <a:r>
              <a:rPr lang="en-US" altLang="zh-TW" dirty="0" smtClean="0"/>
              <a:t>node (GPU virtualization)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730" y="2996952"/>
            <a:ext cx="6938540" cy="3299329"/>
          </a:xfrm>
          <a:prstGeom prst="rect">
            <a:avLst/>
          </a:prstGeom>
        </p:spPr>
      </p:pic>
      <p:sp>
        <p:nvSpPr>
          <p:cNvPr id="5" name="橢圓形圖說文字 4"/>
          <p:cNvSpPr/>
          <p:nvPr/>
        </p:nvSpPr>
        <p:spPr>
          <a:xfrm>
            <a:off x="6550949" y="2996952"/>
            <a:ext cx="1813086" cy="631402"/>
          </a:xfrm>
          <a:prstGeom prst="wedgeEllipse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How to achieve </a:t>
            </a:r>
            <a:r>
              <a:rPr lang="en-US" altLang="zh-TW" sz="1600" dirty="0" smtClean="0"/>
              <a:t>it?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xmlns="" val="194145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GPU Virtualization Overview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2016224"/>
          </a:xfrm>
        </p:spPr>
        <p:txBody>
          <a:bodyPr/>
          <a:lstStyle/>
          <a:p>
            <a:r>
              <a:rPr lang="en-US" altLang="zh-TW" dirty="0" smtClean="0"/>
              <a:t>GPU </a:t>
            </a:r>
            <a:r>
              <a:rPr lang="en-US" altLang="zh-TW" dirty="0"/>
              <a:t>device is under control of the hypervisor</a:t>
            </a:r>
          </a:p>
          <a:p>
            <a:r>
              <a:rPr lang="en-US" altLang="zh-TW" dirty="0" smtClean="0"/>
              <a:t>GPU </a:t>
            </a:r>
            <a:r>
              <a:rPr lang="en-US" altLang="zh-TW" dirty="0"/>
              <a:t>access is routed via the </a:t>
            </a:r>
            <a:r>
              <a:rPr lang="en-US" altLang="zh-TW" dirty="0" smtClean="0"/>
              <a:t>front-end/back-end</a:t>
            </a:r>
          </a:p>
          <a:p>
            <a:r>
              <a:rPr lang="en-US" altLang="zh-TW" dirty="0" smtClean="0"/>
              <a:t>The </a:t>
            </a:r>
            <a:r>
              <a:rPr lang="en-US" altLang="zh-TW" dirty="0"/>
              <a:t>management component controls invocation and data movement</a:t>
            </a:r>
            <a:endParaRPr lang="zh-TW" altLang="en-US" dirty="0"/>
          </a:p>
        </p:txBody>
      </p:sp>
      <p:grpSp>
        <p:nvGrpSpPr>
          <p:cNvPr id="99" name="群組 98"/>
          <p:cNvGrpSpPr/>
          <p:nvPr/>
        </p:nvGrpSpPr>
        <p:grpSpPr>
          <a:xfrm>
            <a:off x="685725" y="4065638"/>
            <a:ext cx="3241452" cy="1955650"/>
            <a:chOff x="685725" y="2409454"/>
            <a:chExt cx="3241452" cy="1955650"/>
          </a:xfrm>
        </p:grpSpPr>
        <p:sp>
          <p:nvSpPr>
            <p:cNvPr id="33" name="矩形 32"/>
            <p:cNvSpPr/>
            <p:nvPr/>
          </p:nvSpPr>
          <p:spPr>
            <a:xfrm>
              <a:off x="685725" y="4005064"/>
              <a:ext cx="3240000" cy="36004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Device(GPU)</a:t>
              </a:r>
              <a:endParaRPr lang="zh-TW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687177" y="3567239"/>
              <a:ext cx="3240000" cy="36004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Hypervisor</a:t>
              </a:r>
              <a:endParaRPr lang="zh-TW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768704" y="3603259"/>
              <a:ext cx="900000" cy="288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/>
                <a:t>back-end </a:t>
              </a:r>
              <a:endParaRPr lang="en-US" altLang="zh-TW" sz="1400" dirty="0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732704" y="2409454"/>
              <a:ext cx="972000" cy="1080000"/>
              <a:chOff x="1889704" y="2636912"/>
              <a:chExt cx="972000" cy="1080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889704" y="2636912"/>
                <a:ext cx="972000" cy="10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altLang="zh-TW" dirty="0" smtClean="0"/>
                  <a:t>VM</a:t>
                </a:r>
                <a:endParaRPr lang="zh-TW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925704" y="2708920"/>
                <a:ext cx="900000" cy="36004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vGPU</a:t>
                </a:r>
                <a:endParaRPr lang="zh-TW" altLang="en-US" dirty="0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921521" y="3107060"/>
                <a:ext cx="900000" cy="288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/>
                  <a:t>front-end </a:t>
                </a:r>
                <a:endParaRPr lang="en-US" altLang="zh-TW" sz="1400" dirty="0"/>
              </a:p>
            </p:txBody>
          </p:sp>
        </p:grpSp>
        <p:grpSp>
          <p:nvGrpSpPr>
            <p:cNvPr id="37" name="群組 36"/>
            <p:cNvGrpSpPr/>
            <p:nvPr/>
          </p:nvGrpSpPr>
          <p:grpSpPr>
            <a:xfrm>
              <a:off x="1820451" y="2409454"/>
              <a:ext cx="972000" cy="1080000"/>
              <a:chOff x="1889704" y="2636912"/>
              <a:chExt cx="972000" cy="108000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889704" y="2636912"/>
                <a:ext cx="972000" cy="10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altLang="zh-TW" dirty="0" smtClean="0"/>
                  <a:t>VM</a:t>
                </a:r>
                <a:endParaRPr lang="zh-TW" altLang="en-US" dirty="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925704" y="2708920"/>
                <a:ext cx="900000" cy="36004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vGPU</a:t>
                </a:r>
                <a:endParaRPr lang="zh-TW" altLang="en-US" dirty="0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925704" y="3107060"/>
                <a:ext cx="900000" cy="288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/>
                  <a:t>front-end </a:t>
                </a:r>
                <a:endParaRPr lang="en-US" altLang="zh-TW" sz="1400" dirty="0"/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>
              <a:off x="2908198" y="2409454"/>
              <a:ext cx="972000" cy="1080000"/>
              <a:chOff x="1889704" y="2636912"/>
              <a:chExt cx="972000" cy="1080000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889704" y="2636912"/>
                <a:ext cx="972000" cy="10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altLang="zh-TW" dirty="0" smtClean="0"/>
                  <a:t>VM</a:t>
                </a:r>
                <a:endParaRPr lang="zh-TW" altLang="en-US" dirty="0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925704" y="2708920"/>
                <a:ext cx="900000" cy="36004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vGPU</a:t>
                </a:r>
                <a:endParaRPr lang="zh-TW" altLang="en-US" dirty="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925704" y="3107060"/>
                <a:ext cx="900000" cy="288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/>
                  <a:t>front-end </a:t>
                </a:r>
                <a:endParaRPr lang="en-US" altLang="zh-TW" sz="1400" dirty="0"/>
              </a:p>
            </p:txBody>
          </p:sp>
        </p:grpSp>
      </p:grpSp>
      <p:grpSp>
        <p:nvGrpSpPr>
          <p:cNvPr id="98" name="群組 97"/>
          <p:cNvGrpSpPr/>
          <p:nvPr/>
        </p:nvGrpSpPr>
        <p:grpSpPr>
          <a:xfrm>
            <a:off x="5220072" y="3617194"/>
            <a:ext cx="3241452" cy="2404094"/>
            <a:chOff x="5220072" y="2465066"/>
            <a:chExt cx="3241452" cy="2404094"/>
          </a:xfrm>
        </p:grpSpPr>
        <p:sp>
          <p:nvSpPr>
            <p:cNvPr id="80" name="矩形 79"/>
            <p:cNvSpPr/>
            <p:nvPr/>
          </p:nvSpPr>
          <p:spPr>
            <a:xfrm>
              <a:off x="5220072" y="4067756"/>
              <a:ext cx="3240000" cy="3600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Host OS</a:t>
              </a:r>
              <a:endParaRPr lang="zh-TW" altLang="en-US" dirty="0"/>
            </a:p>
          </p:txBody>
        </p:sp>
        <p:sp>
          <p:nvSpPr>
            <p:cNvPr id="81" name="矩形 80"/>
            <p:cNvSpPr/>
            <p:nvPr/>
          </p:nvSpPr>
          <p:spPr>
            <a:xfrm>
              <a:off x="5221524" y="3626391"/>
              <a:ext cx="3240000" cy="36004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Hypervisor</a:t>
              </a:r>
              <a:endParaRPr lang="zh-TW" altLang="en-US" dirty="0"/>
            </a:p>
          </p:txBody>
        </p:sp>
        <p:sp>
          <p:nvSpPr>
            <p:cNvPr id="82" name="矩形 81"/>
            <p:cNvSpPr/>
            <p:nvPr/>
          </p:nvSpPr>
          <p:spPr>
            <a:xfrm>
              <a:off x="5303051" y="4103776"/>
              <a:ext cx="900000" cy="288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/>
                <a:t>back-end </a:t>
              </a:r>
              <a:endParaRPr lang="en-US" altLang="zh-TW" sz="1400" dirty="0"/>
            </a:p>
          </p:txBody>
        </p:sp>
        <p:grpSp>
          <p:nvGrpSpPr>
            <p:cNvPr id="97" name="群組 96"/>
            <p:cNvGrpSpPr/>
            <p:nvPr/>
          </p:nvGrpSpPr>
          <p:grpSpPr>
            <a:xfrm>
              <a:off x="5267051" y="2465066"/>
              <a:ext cx="3147494" cy="1080000"/>
              <a:chOff x="5267051" y="2465066"/>
              <a:chExt cx="3147494" cy="1080000"/>
            </a:xfrm>
          </p:grpSpPr>
          <p:grpSp>
            <p:nvGrpSpPr>
              <p:cNvPr id="83" name="群組 82"/>
              <p:cNvGrpSpPr/>
              <p:nvPr/>
            </p:nvGrpSpPr>
            <p:grpSpPr>
              <a:xfrm>
                <a:off x="5267051" y="2465066"/>
                <a:ext cx="972000" cy="1080000"/>
                <a:chOff x="1889704" y="2636912"/>
                <a:chExt cx="972000" cy="1080000"/>
              </a:xfrm>
            </p:grpSpPr>
            <p:sp>
              <p:nvSpPr>
                <p:cNvPr id="84" name="矩形 83"/>
                <p:cNvSpPr/>
                <p:nvPr/>
              </p:nvSpPr>
              <p:spPr>
                <a:xfrm>
                  <a:off x="1889704" y="2636912"/>
                  <a:ext cx="972000" cy="1080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altLang="zh-TW" dirty="0" smtClean="0"/>
                    <a:t>VM</a:t>
                  </a:r>
                  <a:endParaRPr lang="zh-TW" altLang="en-US" dirty="0"/>
                </a:p>
              </p:txBody>
            </p:sp>
            <p:sp>
              <p:nvSpPr>
                <p:cNvPr id="85" name="矩形 84"/>
                <p:cNvSpPr/>
                <p:nvPr/>
              </p:nvSpPr>
              <p:spPr>
                <a:xfrm>
                  <a:off x="1925704" y="2708920"/>
                  <a:ext cx="900000" cy="36004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err="1" smtClean="0"/>
                    <a:t>vGPU</a:t>
                  </a:r>
                  <a:endParaRPr lang="zh-TW" altLang="en-US" dirty="0"/>
                </a:p>
              </p:txBody>
            </p:sp>
            <p:sp>
              <p:nvSpPr>
                <p:cNvPr id="86" name="矩形 85"/>
                <p:cNvSpPr/>
                <p:nvPr/>
              </p:nvSpPr>
              <p:spPr>
                <a:xfrm>
                  <a:off x="1921521" y="3107060"/>
                  <a:ext cx="900000" cy="28800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 smtClean="0"/>
                    <a:t>front-end </a:t>
                  </a:r>
                  <a:endParaRPr lang="en-US" altLang="zh-TW" sz="1400" dirty="0"/>
                </a:p>
              </p:txBody>
            </p:sp>
          </p:grpSp>
          <p:grpSp>
            <p:nvGrpSpPr>
              <p:cNvPr id="87" name="群組 86"/>
              <p:cNvGrpSpPr/>
              <p:nvPr/>
            </p:nvGrpSpPr>
            <p:grpSpPr>
              <a:xfrm>
                <a:off x="6354798" y="2465066"/>
                <a:ext cx="972000" cy="1080000"/>
                <a:chOff x="1889704" y="2636912"/>
                <a:chExt cx="972000" cy="1080000"/>
              </a:xfrm>
            </p:grpSpPr>
            <p:sp>
              <p:nvSpPr>
                <p:cNvPr id="88" name="矩形 87"/>
                <p:cNvSpPr/>
                <p:nvPr/>
              </p:nvSpPr>
              <p:spPr>
                <a:xfrm>
                  <a:off x="1889704" y="2636912"/>
                  <a:ext cx="972000" cy="1080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altLang="zh-TW" dirty="0" smtClean="0"/>
                    <a:t>VM</a:t>
                  </a:r>
                  <a:endParaRPr lang="zh-TW" altLang="en-US" dirty="0"/>
                </a:p>
              </p:txBody>
            </p:sp>
            <p:sp>
              <p:nvSpPr>
                <p:cNvPr id="89" name="矩形 88"/>
                <p:cNvSpPr/>
                <p:nvPr/>
              </p:nvSpPr>
              <p:spPr>
                <a:xfrm>
                  <a:off x="1925704" y="2708920"/>
                  <a:ext cx="900000" cy="36004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err="1" smtClean="0"/>
                    <a:t>vGPU</a:t>
                  </a:r>
                  <a:endParaRPr lang="zh-TW" altLang="en-US" dirty="0"/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1925704" y="3107060"/>
                  <a:ext cx="900000" cy="28800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 smtClean="0"/>
                    <a:t>front-end </a:t>
                  </a:r>
                  <a:endParaRPr lang="en-US" altLang="zh-TW" sz="1400" dirty="0"/>
                </a:p>
              </p:txBody>
            </p:sp>
          </p:grpSp>
          <p:grpSp>
            <p:nvGrpSpPr>
              <p:cNvPr id="91" name="群組 90"/>
              <p:cNvGrpSpPr/>
              <p:nvPr/>
            </p:nvGrpSpPr>
            <p:grpSpPr>
              <a:xfrm>
                <a:off x="7442545" y="2465066"/>
                <a:ext cx="972000" cy="1080000"/>
                <a:chOff x="1889704" y="2636912"/>
                <a:chExt cx="972000" cy="1080000"/>
              </a:xfrm>
            </p:grpSpPr>
            <p:sp>
              <p:nvSpPr>
                <p:cNvPr id="92" name="矩形 91"/>
                <p:cNvSpPr/>
                <p:nvPr/>
              </p:nvSpPr>
              <p:spPr>
                <a:xfrm>
                  <a:off x="1889704" y="2636912"/>
                  <a:ext cx="972000" cy="1080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altLang="zh-TW" dirty="0" smtClean="0"/>
                    <a:t>VM</a:t>
                  </a:r>
                  <a:endParaRPr lang="zh-TW" altLang="en-US" dirty="0"/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1925704" y="2708920"/>
                  <a:ext cx="900000" cy="360040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err="1" smtClean="0"/>
                    <a:t>vGPU</a:t>
                  </a:r>
                  <a:endParaRPr lang="zh-TW" altLang="en-US" dirty="0"/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1925704" y="3107060"/>
                  <a:ext cx="900000" cy="28800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 smtClean="0"/>
                    <a:t>front-end </a:t>
                  </a:r>
                  <a:endParaRPr lang="en-US" altLang="zh-TW" sz="1400" dirty="0"/>
                </a:p>
              </p:txBody>
            </p:sp>
          </p:grpSp>
        </p:grpSp>
        <p:sp>
          <p:nvSpPr>
            <p:cNvPr id="95" name="矩形 94"/>
            <p:cNvSpPr/>
            <p:nvPr/>
          </p:nvSpPr>
          <p:spPr>
            <a:xfrm>
              <a:off x="5220072" y="4509120"/>
              <a:ext cx="3240000" cy="36004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Device(GPU)</a:t>
              </a:r>
              <a:endParaRPr lang="zh-TW" altLang="en-US" dirty="0"/>
            </a:p>
          </p:txBody>
        </p:sp>
      </p:grpSp>
      <p:cxnSp>
        <p:nvCxnSpPr>
          <p:cNvPr id="102" name="直線單箭頭接點 101"/>
          <p:cNvCxnSpPr>
            <a:stCxn id="7" idx="2"/>
            <a:endCxn id="34" idx="0"/>
          </p:cNvCxnSpPr>
          <p:nvPr/>
        </p:nvCxnSpPr>
        <p:spPr>
          <a:xfrm>
            <a:off x="1214521" y="4823786"/>
            <a:ext cx="4183" cy="435657"/>
          </a:xfrm>
          <a:prstGeom prst="straightConnector1">
            <a:avLst/>
          </a:prstGeom>
          <a:ln w="57150">
            <a:solidFill>
              <a:srgbClr val="000000">
                <a:alpha val="89804"/>
              </a:srgb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stCxn id="86" idx="2"/>
            <a:endCxn id="82" idx="0"/>
          </p:cNvCxnSpPr>
          <p:nvPr/>
        </p:nvCxnSpPr>
        <p:spPr>
          <a:xfrm>
            <a:off x="5748868" y="4375342"/>
            <a:ext cx="4183" cy="880562"/>
          </a:xfrm>
          <a:prstGeom prst="straightConnector1">
            <a:avLst/>
          </a:prstGeom>
          <a:ln w="57150">
            <a:solidFill>
              <a:srgbClr val="000000">
                <a:alpha val="89804"/>
              </a:srgb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文字方塊 106"/>
          <p:cNvSpPr txBox="1"/>
          <p:nvPr/>
        </p:nvSpPr>
        <p:spPr>
          <a:xfrm>
            <a:off x="5610408" y="6100864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※Hypervisor independent</a:t>
            </a:r>
            <a:endParaRPr lang="zh-TW" altLang="en-US" dirty="0"/>
          </a:p>
        </p:txBody>
      </p:sp>
      <p:cxnSp>
        <p:nvCxnSpPr>
          <p:cNvPr id="109" name="肘形接點 108"/>
          <p:cNvCxnSpPr>
            <a:stCxn id="82" idx="1"/>
            <a:endCxn id="107" idx="1"/>
          </p:cNvCxnSpPr>
          <p:nvPr/>
        </p:nvCxnSpPr>
        <p:spPr>
          <a:xfrm rot="10800000" flipH="1" flipV="1">
            <a:off x="5303050" y="5399904"/>
            <a:ext cx="307357" cy="885626"/>
          </a:xfrm>
          <a:prstGeom prst="bentConnector3">
            <a:avLst>
              <a:gd name="adj1" fmla="val -144377"/>
            </a:avLst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626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Interface Layers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smtClean="0"/>
              <a:t>Normal GPU Component Stack</a:t>
            </a:r>
          </a:p>
          <a:p>
            <a:endParaRPr lang="zh-TW" altLang="en-US" dirty="0"/>
          </a:p>
        </p:txBody>
      </p:sp>
      <p:sp>
        <p:nvSpPr>
          <p:cNvPr id="19" name="內容版面配置區 1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Split the stack into </a:t>
            </a:r>
            <a:r>
              <a:rPr lang="en-US" altLang="zh-TW" dirty="0" smtClean="0"/>
              <a:t>hardware and software </a:t>
            </a:r>
            <a:r>
              <a:rPr lang="en-US" altLang="zh-TW" dirty="0"/>
              <a:t>binding </a:t>
            </a:r>
          </a:p>
          <a:p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457200" y="2564904"/>
            <a:ext cx="3600000" cy="1584136"/>
            <a:chOff x="1692000" y="2132856"/>
            <a:chExt cx="5760000" cy="158413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692000" y="3356992"/>
              <a:ext cx="5760000" cy="36000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rgbClr val="FFFFFF"/>
                  </a:solidFill>
                  <a:latin typeface="+mn-lt"/>
                </a:rPr>
                <a:t>Enabled Device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692000" y="2540901"/>
              <a:ext cx="5760000" cy="360000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rgbClr val="FFFFFF"/>
                  </a:solidFill>
                  <a:latin typeface="+mn-lt"/>
                </a:rPr>
                <a:t>Driver API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692000" y="2948946"/>
              <a:ext cx="5760000" cy="360000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rgbClr val="FFFFFF"/>
                  </a:solidFill>
                  <a:latin typeface="+mn-lt"/>
                </a:rPr>
                <a:t>Driver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92000" y="2132856"/>
              <a:ext cx="5760000" cy="360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>
                  <a:latin typeface="+mn-lt"/>
                </a:rPr>
                <a:t>User Application</a:t>
              </a: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4629188" y="2564904"/>
            <a:ext cx="3710789" cy="3411686"/>
            <a:chOff x="4629188" y="2564904"/>
            <a:chExt cx="3710789" cy="3411686"/>
          </a:xfrm>
        </p:grpSpPr>
        <p:sp>
          <p:nvSpPr>
            <p:cNvPr id="33" name="圓角矩形 32"/>
            <p:cNvSpPr/>
            <p:nvPr/>
          </p:nvSpPr>
          <p:spPr>
            <a:xfrm>
              <a:off x="4629188" y="4800725"/>
              <a:ext cx="3708000" cy="92803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4631977" y="3663914"/>
              <a:ext cx="3708000" cy="468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4858170" y="5589240"/>
              <a:ext cx="1225998" cy="387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90000" tIns="45000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hard binding</a:t>
              </a: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4683188" y="4869160"/>
              <a:ext cx="3600000" cy="774036"/>
              <a:chOff x="1692000" y="5301208"/>
              <a:chExt cx="5760000" cy="774036"/>
            </a:xfrm>
          </p:grpSpPr>
          <p:sp>
            <p:nvSpPr>
              <p:cNvPr id="29" name="Rectangle 4"/>
              <p:cNvSpPr>
                <a:spLocks noChangeArrowheads="1"/>
              </p:cNvSpPr>
              <p:nvPr/>
            </p:nvSpPr>
            <p:spPr bwMode="auto">
              <a:xfrm>
                <a:off x="1692000" y="5715244"/>
                <a:ext cx="5760000" cy="36000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+mn-lt"/>
                  </a:rPr>
                  <a:t>GPU </a:t>
                </a:r>
                <a:r>
                  <a:rPr lang="en-US" dirty="0">
                    <a:solidFill>
                      <a:srgbClr val="FFFFFF"/>
                    </a:solidFill>
                    <a:latin typeface="+mn-lt"/>
                  </a:rPr>
                  <a:t>Enabled Device</a:t>
                </a:r>
              </a:p>
            </p:txBody>
          </p:sp>
          <p:sp>
            <p:nvSpPr>
              <p:cNvPr id="30" name="Rectangle 7"/>
              <p:cNvSpPr>
                <a:spLocks noChangeArrowheads="1"/>
              </p:cNvSpPr>
              <p:nvPr/>
            </p:nvSpPr>
            <p:spPr bwMode="auto">
              <a:xfrm>
                <a:off x="1692000" y="5301208"/>
                <a:ext cx="5760000" cy="360000"/>
              </a:xfrm>
              <a:prstGeom prst="rect">
                <a:avLst/>
              </a:prstGeom>
              <a:solidFill>
                <a:srgbClr val="33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+mn-lt"/>
                  </a:rPr>
                  <a:t>GPU </a:t>
                </a:r>
                <a:r>
                  <a:rPr lang="en-US" dirty="0">
                    <a:solidFill>
                      <a:srgbClr val="FFFFFF"/>
                    </a:solidFill>
                    <a:latin typeface="+mn-lt"/>
                  </a:rPr>
                  <a:t>Driver</a:t>
                </a:r>
              </a:p>
            </p:txBody>
          </p:sp>
        </p:grp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4683188" y="2564904"/>
              <a:ext cx="3600000" cy="3600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>
                  <a:latin typeface="+mn-lt"/>
                </a:rPr>
                <a:t>User Application</a:t>
              </a:r>
            </a:p>
          </p:txBody>
        </p: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6528193" y="4279421"/>
              <a:ext cx="1358304" cy="38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smtClean="0">
                  <a:latin typeface="+mn-lt"/>
                </a:rPr>
                <a:t>direct communication</a:t>
              </a:r>
              <a:endParaRPr lang="en-US" dirty="0">
                <a:latin typeface="+mn-lt"/>
              </a:endParaRPr>
            </a:p>
          </p:txBody>
        </p:sp>
        <p:cxnSp>
          <p:nvCxnSpPr>
            <p:cNvPr id="28" name="直線單箭頭接點 27"/>
            <p:cNvCxnSpPr>
              <a:stCxn id="26" idx="2"/>
              <a:endCxn id="30" idx="0"/>
            </p:cNvCxnSpPr>
            <p:nvPr/>
          </p:nvCxnSpPr>
          <p:spPr>
            <a:xfrm>
              <a:off x="6483188" y="4077032"/>
              <a:ext cx="0" cy="792128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4858170" y="4010398"/>
              <a:ext cx="1225998" cy="387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>
                  <a:latin typeface="+mn-lt"/>
                </a:rPr>
                <a:t>soft binding</a:t>
              </a: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4683188" y="3717032"/>
              <a:ext cx="3600000" cy="360000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rgbClr val="FFFFFF"/>
                  </a:solidFill>
                  <a:latin typeface="+mn-lt"/>
                </a:rPr>
                <a:t>Driver API</a:t>
              </a:r>
            </a:p>
          </p:txBody>
        </p:sp>
      </p:grpSp>
      <p:sp>
        <p:nvSpPr>
          <p:cNvPr id="37" name="向右箭號 36"/>
          <p:cNvSpPr/>
          <p:nvPr/>
        </p:nvSpPr>
        <p:spPr>
          <a:xfrm>
            <a:off x="3704780" y="16128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>
            <a:stCxn id="25" idx="2"/>
            <a:endCxn id="26" idx="0"/>
          </p:cNvCxnSpPr>
          <p:nvPr/>
        </p:nvCxnSpPr>
        <p:spPr>
          <a:xfrm>
            <a:off x="6483188" y="2924904"/>
            <a:ext cx="0" cy="79212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爆炸 2 11"/>
          <p:cNvSpPr/>
          <p:nvPr/>
        </p:nvSpPr>
        <p:spPr>
          <a:xfrm rot="3161591">
            <a:off x="1236142" y="4044189"/>
            <a:ext cx="2153903" cy="2418445"/>
          </a:xfrm>
          <a:prstGeom prst="irregularSeal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309444" y="4906698"/>
            <a:ext cx="189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We can cheat the application!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32" idx="2"/>
          </p:cNvCxnSpPr>
          <p:nvPr/>
        </p:nvCxnSpPr>
        <p:spPr>
          <a:xfrm flipH="1">
            <a:off x="3201561" y="3310806"/>
            <a:ext cx="3105899" cy="14727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橢圓 31"/>
          <p:cNvSpPr/>
          <p:nvPr/>
        </p:nvSpPr>
        <p:spPr>
          <a:xfrm>
            <a:off x="6307460" y="2818751"/>
            <a:ext cx="360040" cy="984109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0138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Re-group the stack into host and remote side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403648" y="2708920"/>
            <a:ext cx="5017843" cy="3768278"/>
            <a:chOff x="1570760" y="2708920"/>
            <a:chExt cx="6002859" cy="3768278"/>
          </a:xfrm>
        </p:grpSpPr>
        <p:grpSp>
          <p:nvGrpSpPr>
            <p:cNvPr id="55" name="群組 54"/>
            <p:cNvGrpSpPr/>
            <p:nvPr/>
          </p:nvGrpSpPr>
          <p:grpSpPr>
            <a:xfrm>
              <a:off x="1686455" y="2708920"/>
              <a:ext cx="5760000" cy="3676061"/>
              <a:chOff x="1686455" y="2924944"/>
              <a:chExt cx="5760000" cy="3676061"/>
            </a:xfrm>
          </p:grpSpPr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1686455" y="2924944"/>
                <a:ext cx="5760000" cy="360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>
                    <a:latin typeface="+mn-lt"/>
                  </a:rPr>
                  <a:t>User Application</a:t>
                </a:r>
              </a:p>
            </p:txBody>
          </p:sp>
          <p:grpSp>
            <p:nvGrpSpPr>
              <p:cNvPr id="5" name="群組 4"/>
              <p:cNvGrpSpPr/>
              <p:nvPr/>
            </p:nvGrpSpPr>
            <p:grpSpPr>
              <a:xfrm>
                <a:off x="1686455" y="3463454"/>
                <a:ext cx="5760000" cy="773443"/>
                <a:chOff x="1680911" y="3876593"/>
                <a:chExt cx="5760000" cy="773443"/>
              </a:xfrm>
            </p:grpSpPr>
            <p:sp>
              <p:nvSpPr>
                <p:cNvPr id="15" name="Rectangle 5"/>
                <p:cNvSpPr>
                  <a:spLocks noChangeArrowheads="1"/>
                </p:cNvSpPr>
                <p:nvPr/>
              </p:nvSpPr>
              <p:spPr bwMode="auto">
                <a:xfrm>
                  <a:off x="1680911" y="3876593"/>
                  <a:ext cx="5760000" cy="36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5000" rIns="90000" bIns="45000" anchor="ctr"/>
                <a:lstStyle>
                  <a:lvl1pPr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1pPr>
                  <a:lvl2pPr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2pPr>
                  <a:lvl3pPr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3pPr>
                  <a:lvl4pPr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4pPr>
                  <a:lvl5pPr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5pPr>
                  <a:lvl6pPr marL="1536700" indent="-215900" defTabSz="44926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anose="05000000000000000000" pitchFamily="2" charset="2"/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6pPr>
                  <a:lvl7pPr marL="1993900" indent="-215900" defTabSz="44926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anose="05000000000000000000" pitchFamily="2" charset="2"/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7pPr>
                  <a:lvl8pPr marL="2451100" indent="-215900" defTabSz="44926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anose="05000000000000000000" pitchFamily="2" charset="2"/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8pPr>
                  <a:lvl9pPr marL="2908300" indent="-215900" defTabSz="44926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anose="05000000000000000000" pitchFamily="2" charset="2"/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dirty="0" err="1" smtClean="0">
                      <a:solidFill>
                        <a:srgbClr val="FFFFFF"/>
                      </a:solidFill>
                      <a:latin typeface="+mn-lt"/>
                    </a:rPr>
                    <a:t>vGPU</a:t>
                  </a:r>
                  <a:r>
                    <a:rPr lang="en-US" dirty="0" smtClean="0">
                      <a:solidFill>
                        <a:srgbClr val="FFFFFF"/>
                      </a:solidFill>
                      <a:latin typeface="+mn-lt"/>
                    </a:rPr>
                    <a:t> </a:t>
                  </a:r>
                  <a:r>
                    <a:rPr lang="en-US" dirty="0">
                      <a:solidFill>
                        <a:srgbClr val="FFFFFF"/>
                      </a:solidFill>
                      <a:latin typeface="+mn-lt"/>
                    </a:rPr>
                    <a:t>Driver API</a:t>
                  </a:r>
                </a:p>
              </p:txBody>
            </p:sp>
            <p:sp>
              <p:nvSpPr>
                <p:cNvPr id="50" name="Rectangle 5"/>
                <p:cNvSpPr>
                  <a:spLocks noChangeArrowheads="1"/>
                </p:cNvSpPr>
                <p:nvPr/>
              </p:nvSpPr>
              <p:spPr bwMode="auto">
                <a:xfrm>
                  <a:off x="1680911" y="4290036"/>
                  <a:ext cx="5760000" cy="36000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5000" rIns="90000" bIns="45000" anchor="ctr"/>
                <a:lstStyle>
                  <a:lvl1pPr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1pPr>
                  <a:lvl2pPr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2pPr>
                  <a:lvl3pPr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3pPr>
                  <a:lvl4pPr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4pPr>
                  <a:lvl5pPr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5pPr>
                  <a:lvl6pPr marL="1536700" indent="-215900" defTabSz="44926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anose="05000000000000000000" pitchFamily="2" charset="2"/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6pPr>
                  <a:lvl7pPr marL="1993900" indent="-215900" defTabSz="44926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anose="05000000000000000000" pitchFamily="2" charset="2"/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7pPr>
                  <a:lvl8pPr marL="2451100" indent="-215900" defTabSz="44926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anose="05000000000000000000" pitchFamily="2" charset="2"/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8pPr>
                  <a:lvl9pPr marL="2908300" indent="-215900" defTabSz="44926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45000"/>
                    <a:buFont typeface="Wingdings" panose="05000000000000000000" pitchFamily="2" charset="2"/>
                    <a:tabLst>
                      <a:tab pos="723900" algn="l"/>
                      <a:tab pos="1447800" algn="l"/>
                      <a:tab pos="2171700" algn="l"/>
                      <a:tab pos="2895600" algn="l"/>
                      <a:tab pos="3619500" algn="l"/>
                      <a:tab pos="4343400" algn="l"/>
                      <a:tab pos="5067300" algn="l"/>
                      <a:tab pos="5791200" algn="l"/>
                    </a:tabLst>
                    <a:defRPr>
                      <a:solidFill>
                        <a:srgbClr val="000000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US" dirty="0" smtClean="0">
                      <a:solidFill>
                        <a:srgbClr val="FFFFFF"/>
                      </a:solidFill>
                      <a:latin typeface="+mn-lt"/>
                    </a:rPr>
                    <a:t>Front End</a:t>
                  </a:r>
                  <a:endParaRPr lang="en-US" dirty="0">
                    <a:solidFill>
                      <a:srgbClr val="FFFFFF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1686455" y="6241005"/>
                <a:ext cx="5760000" cy="36000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+mn-lt"/>
                  </a:rPr>
                  <a:t>GPU </a:t>
                </a:r>
                <a:r>
                  <a:rPr lang="en-US" dirty="0">
                    <a:solidFill>
                      <a:srgbClr val="FFFFFF"/>
                    </a:solidFill>
                    <a:latin typeface="+mn-lt"/>
                  </a:rPr>
                  <a:t>Enabled Device</a:t>
                </a: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1686455" y="5831391"/>
                <a:ext cx="5760000" cy="36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+mn-lt"/>
                  </a:rPr>
                  <a:t>GPU </a:t>
                </a:r>
                <a:r>
                  <a:rPr lang="en-US" dirty="0">
                    <a:solidFill>
                      <a:srgbClr val="FFFFFF"/>
                    </a:solidFill>
                    <a:latin typeface="+mn-lt"/>
                  </a:rPr>
                  <a:t>Driver</a:t>
                </a:r>
              </a:p>
            </p:txBody>
          </p:sp>
          <p:sp>
            <p:nvSpPr>
              <p:cNvPr id="49" name="Rectangle 5"/>
              <p:cNvSpPr>
                <a:spLocks noChangeArrowheads="1"/>
              </p:cNvSpPr>
              <p:nvPr/>
            </p:nvSpPr>
            <p:spPr bwMode="auto">
              <a:xfrm>
                <a:off x="1686455" y="5421776"/>
                <a:ext cx="5760000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+mn-lt"/>
                  </a:rPr>
                  <a:t>GPU </a:t>
                </a:r>
                <a:r>
                  <a:rPr lang="en-US" dirty="0">
                    <a:solidFill>
                      <a:srgbClr val="FFFFFF"/>
                    </a:solidFill>
                    <a:latin typeface="+mn-lt"/>
                  </a:rPr>
                  <a:t>Driver API</a:t>
                </a:r>
              </a:p>
            </p:txBody>
          </p:sp>
          <p:sp>
            <p:nvSpPr>
              <p:cNvPr id="52" name="Rectangle 5"/>
              <p:cNvSpPr>
                <a:spLocks noChangeArrowheads="1"/>
              </p:cNvSpPr>
              <p:nvPr/>
            </p:nvSpPr>
            <p:spPr bwMode="auto">
              <a:xfrm>
                <a:off x="1686455" y="5013176"/>
                <a:ext cx="5760000" cy="360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+mn-lt"/>
                  </a:rPr>
                  <a:t>Back End</a:t>
                </a:r>
                <a:endParaRPr lang="en-US" dirty="0">
                  <a:solidFill>
                    <a:srgbClr val="FFFFFF"/>
                  </a:solidFill>
                  <a:latin typeface="+mn-lt"/>
                </a:endParaRPr>
              </a:p>
            </p:txBody>
          </p:sp>
          <p:cxnSp>
            <p:nvCxnSpPr>
              <p:cNvPr id="8" name="直線單箭頭接點 7"/>
              <p:cNvCxnSpPr>
                <a:stCxn id="50" idx="2"/>
                <a:endCxn id="52" idx="0"/>
              </p:cNvCxnSpPr>
              <p:nvPr/>
            </p:nvCxnSpPr>
            <p:spPr>
              <a:xfrm>
                <a:off x="4566455" y="4236897"/>
                <a:ext cx="0" cy="776279"/>
              </a:xfrm>
              <a:prstGeom prst="straightConnector1">
                <a:avLst/>
              </a:prstGeom>
              <a:ln w="76200"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Text Box 14"/>
              <p:cNvSpPr txBox="1">
                <a:spLocks noChangeArrowheads="1"/>
              </p:cNvSpPr>
              <p:nvPr/>
            </p:nvSpPr>
            <p:spPr bwMode="auto">
              <a:xfrm>
                <a:off x="4644008" y="4432471"/>
                <a:ext cx="2173287" cy="387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dirty="0" smtClean="0">
                    <a:latin typeface="+mn-lt"/>
                  </a:rPr>
                  <a:t>Communicator (network)</a:t>
                </a:r>
                <a:endParaRPr lang="en-US" dirty="0">
                  <a:latin typeface="+mn-lt"/>
                </a:endParaRPr>
              </a:p>
            </p:txBody>
          </p:sp>
        </p:grpSp>
        <p:sp>
          <p:nvSpPr>
            <p:cNvPr id="56" name="圓角矩形 55"/>
            <p:cNvSpPr/>
            <p:nvPr/>
          </p:nvSpPr>
          <p:spPr>
            <a:xfrm>
              <a:off x="1570760" y="3139799"/>
              <a:ext cx="5991390" cy="9883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圓角矩形 56"/>
            <p:cNvSpPr/>
            <p:nvPr/>
          </p:nvSpPr>
          <p:spPr>
            <a:xfrm>
              <a:off x="1582229" y="4702606"/>
              <a:ext cx="5991390" cy="177459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6330652" y="5396884"/>
            <a:ext cx="1409700" cy="387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>
                <a:latin typeface="+mn-lt"/>
              </a:rPr>
              <a:t>host </a:t>
            </a:r>
            <a:r>
              <a:rPr lang="en-US" dirty="0">
                <a:latin typeface="+mn-lt"/>
              </a:rPr>
              <a:t>binding</a:t>
            </a: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6337227" y="3339062"/>
            <a:ext cx="1547141" cy="5832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>
                <a:latin typeface="+mn-lt"/>
              </a:rPr>
              <a:t>remote binding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(guest OS)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63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Key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6059016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err="1" smtClean="0"/>
              <a:t>vGPU</a:t>
            </a:r>
            <a:r>
              <a:rPr lang="en-US" altLang="zh-TW" dirty="0" smtClean="0"/>
              <a:t> Driver API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fake API as adapter to adapt the instant driver and the virtual </a:t>
            </a:r>
            <a:r>
              <a:rPr lang="en-US" altLang="zh-TW" dirty="0" smtClean="0"/>
              <a:t>driver</a:t>
            </a:r>
          </a:p>
          <a:p>
            <a:pPr lvl="1"/>
            <a:r>
              <a:rPr lang="en-US" altLang="zh-TW" dirty="0" smtClean="0"/>
              <a:t>Run on guest OS kernel mode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Front End</a:t>
            </a:r>
          </a:p>
          <a:p>
            <a:pPr lvl="1"/>
            <a:r>
              <a:rPr lang="en-US" altLang="zh-TW" dirty="0" smtClean="0"/>
              <a:t>API interception </a:t>
            </a:r>
          </a:p>
          <a:p>
            <a:pPr lvl="2"/>
            <a:r>
              <a:rPr lang="en-US" altLang="zh-TW" dirty="0" smtClean="0"/>
              <a:t>parameters passed</a:t>
            </a:r>
          </a:p>
          <a:p>
            <a:pPr lvl="2"/>
            <a:r>
              <a:rPr lang="en-US" altLang="zh-TW" dirty="0" smtClean="0"/>
              <a:t>order semantics </a:t>
            </a:r>
          </a:p>
          <a:p>
            <a:pPr lvl="1"/>
            <a:r>
              <a:rPr lang="en-US" altLang="zh-TW" dirty="0" smtClean="0"/>
              <a:t>Pack the library function invocation </a:t>
            </a:r>
          </a:p>
          <a:p>
            <a:pPr lvl="1"/>
            <a:r>
              <a:rPr lang="en-US" altLang="zh-TW" dirty="0" smtClean="0"/>
              <a:t>Send packs to the back end</a:t>
            </a:r>
          </a:p>
          <a:p>
            <a:pPr lvl="1"/>
            <a:r>
              <a:rPr lang="en-US" altLang="zh-TW" dirty="0" smtClean="0"/>
              <a:t>Interact </a:t>
            </a:r>
            <a:r>
              <a:rPr lang="en-US" altLang="zh-TW" dirty="0"/>
              <a:t>with the </a:t>
            </a:r>
            <a:r>
              <a:rPr lang="en-US" altLang="zh-TW" dirty="0" smtClean="0"/>
              <a:t>GPU library (GPU driver ) </a:t>
            </a:r>
            <a:r>
              <a:rPr lang="en-US" altLang="zh-TW" dirty="0"/>
              <a:t>by terminating the GPU operation</a:t>
            </a:r>
          </a:p>
          <a:p>
            <a:pPr lvl="1"/>
            <a:r>
              <a:rPr lang="en-US" altLang="zh-TW" dirty="0" smtClean="0"/>
              <a:t>Provide </a:t>
            </a:r>
            <a:r>
              <a:rPr lang="en-US" altLang="zh-TW" dirty="0"/>
              <a:t>results to the calling </a:t>
            </a:r>
            <a:r>
              <a:rPr lang="en-US" altLang="zh-TW" dirty="0" smtClean="0"/>
              <a:t>program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6084168" y="1772816"/>
            <a:ext cx="2808312" cy="3928395"/>
            <a:chOff x="1029049" y="2924944"/>
            <a:chExt cx="6417406" cy="3676061"/>
          </a:xfrm>
        </p:grpSpPr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1686455" y="2924944"/>
              <a:ext cx="576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>
                  <a:solidFill>
                    <a:schemeClr val="bg1"/>
                  </a:solidFill>
                  <a:latin typeface="+mn-lt"/>
                </a:rPr>
                <a:t>User Application</a:t>
              </a:r>
            </a:p>
          </p:txBody>
        </p:sp>
        <p:grpSp>
          <p:nvGrpSpPr>
            <p:cNvPr id="14" name="群組 13"/>
            <p:cNvGrpSpPr/>
            <p:nvPr/>
          </p:nvGrpSpPr>
          <p:grpSpPr>
            <a:xfrm>
              <a:off x="1686455" y="3463454"/>
              <a:ext cx="5760000" cy="773443"/>
              <a:chOff x="1680911" y="3876593"/>
              <a:chExt cx="5760000" cy="773443"/>
            </a:xfrm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680911" y="3876593"/>
                <a:ext cx="5760000" cy="3600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err="1" smtClean="0">
                    <a:solidFill>
                      <a:srgbClr val="FFFFFF"/>
                    </a:solidFill>
                    <a:latin typeface="+mn-lt"/>
                  </a:rPr>
                  <a:t>vGPU</a:t>
                </a:r>
                <a:r>
                  <a:rPr lang="en-US" dirty="0" smtClean="0">
                    <a:solidFill>
                      <a:srgbClr val="FFFFFF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FFFF"/>
                    </a:solidFill>
                    <a:latin typeface="+mn-lt"/>
                  </a:rPr>
                  <a:t>Driver API</a:t>
                </a:r>
              </a:p>
            </p:txBody>
          </p:sp>
          <p:sp>
            <p:nvSpPr>
              <p:cNvPr id="22" name="Rectangle 5"/>
              <p:cNvSpPr>
                <a:spLocks noChangeArrowheads="1"/>
              </p:cNvSpPr>
              <p:nvPr/>
            </p:nvSpPr>
            <p:spPr bwMode="auto">
              <a:xfrm>
                <a:off x="1680911" y="4290036"/>
                <a:ext cx="5760000" cy="3600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+mn-lt"/>
                  </a:rPr>
                  <a:t>Front End</a:t>
                </a:r>
                <a:endParaRPr lang="en-US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686455" y="6241005"/>
              <a:ext cx="576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Enabled Device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686455" y="5831391"/>
              <a:ext cx="576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</a:t>
              </a:r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1686455" y="5421776"/>
              <a:ext cx="576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 API</a:t>
              </a:r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1686455" y="5013176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Back End</a:t>
              </a:r>
              <a:endParaRPr lang="en-US" dirty="0">
                <a:solidFill>
                  <a:srgbClr val="FFFFFF"/>
                </a:solidFill>
                <a:latin typeface="+mn-lt"/>
              </a:endParaRPr>
            </a:p>
          </p:txBody>
        </p:sp>
        <p:cxnSp>
          <p:nvCxnSpPr>
            <p:cNvPr id="19" name="直線單箭頭接點 18"/>
            <p:cNvCxnSpPr>
              <a:stCxn id="22" idx="2"/>
              <a:endCxn id="18" idx="0"/>
            </p:cNvCxnSpPr>
            <p:nvPr/>
          </p:nvCxnSpPr>
          <p:spPr>
            <a:xfrm>
              <a:off x="4566455" y="4236897"/>
              <a:ext cx="0" cy="776279"/>
            </a:xfrm>
            <a:prstGeom prst="straightConnector1">
              <a:avLst/>
            </a:prstGeom>
            <a:ln w="762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1029049" y="4432471"/>
              <a:ext cx="4800952" cy="38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smtClean="0">
                  <a:solidFill>
                    <a:schemeClr val="accent3">
                      <a:lumMod val="50000"/>
                    </a:schemeClr>
                  </a:solidFill>
                  <a:latin typeface="+mn-lt"/>
                </a:rPr>
                <a:t>communicator</a:t>
              </a:r>
              <a:endParaRPr lang="en-US" dirty="0">
                <a:solidFill>
                  <a:schemeClr val="accent3">
                    <a:lumMod val="50000"/>
                  </a:scheme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1583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</a:t>
            </a:r>
            <a:r>
              <a:rPr lang="en-US" altLang="zh-TW" dirty="0" smtClean="0"/>
              <a:t>GPGPU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2651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Key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484784"/>
            <a:ext cx="6059016" cy="4641379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Communicator</a:t>
            </a:r>
          </a:p>
          <a:p>
            <a:pPr lvl="1"/>
            <a:r>
              <a:rPr lang="en-US" altLang="zh-TW" dirty="0" smtClean="0"/>
              <a:t>Provide </a:t>
            </a:r>
            <a:r>
              <a:rPr lang="en-US" altLang="zh-TW" dirty="0"/>
              <a:t>a high performance communication between </a:t>
            </a:r>
            <a:r>
              <a:rPr lang="en-US" altLang="zh-TW" dirty="0" smtClean="0"/>
              <a:t>VM </a:t>
            </a:r>
            <a:r>
              <a:rPr lang="en-US" altLang="zh-TW" dirty="0"/>
              <a:t>and </a:t>
            </a:r>
            <a:r>
              <a:rPr lang="en-US" altLang="zh-TW" dirty="0" smtClean="0"/>
              <a:t>host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Back </a:t>
            </a:r>
            <a:r>
              <a:rPr lang="en-US" altLang="zh-TW" dirty="0"/>
              <a:t>End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Deal with </a:t>
            </a:r>
            <a:r>
              <a:rPr lang="en-US" altLang="zh-TW" dirty="0"/>
              <a:t>the hardware using the </a:t>
            </a:r>
            <a:r>
              <a:rPr lang="en-US" altLang="zh-TW" dirty="0" smtClean="0"/>
              <a:t>GPU </a:t>
            </a:r>
            <a:r>
              <a:rPr lang="en-US" altLang="zh-TW" dirty="0"/>
              <a:t>driver</a:t>
            </a:r>
          </a:p>
          <a:p>
            <a:pPr lvl="1"/>
            <a:r>
              <a:rPr lang="en-US" altLang="zh-TW" dirty="0" smtClean="0"/>
              <a:t>Unpack </a:t>
            </a:r>
            <a:r>
              <a:rPr lang="en-US" altLang="zh-TW" dirty="0"/>
              <a:t>the library function invocation</a:t>
            </a:r>
          </a:p>
          <a:p>
            <a:pPr lvl="1"/>
            <a:r>
              <a:rPr lang="en-US" altLang="zh-TW" dirty="0" smtClean="0"/>
              <a:t>Map </a:t>
            </a:r>
            <a:r>
              <a:rPr lang="en-US" altLang="zh-TW" dirty="0"/>
              <a:t>memory pointers</a:t>
            </a:r>
          </a:p>
          <a:p>
            <a:pPr lvl="1"/>
            <a:r>
              <a:rPr lang="en-US" altLang="zh-TW" dirty="0" smtClean="0"/>
              <a:t>Execute </a:t>
            </a:r>
            <a:r>
              <a:rPr lang="en-US" altLang="zh-TW" dirty="0"/>
              <a:t>the </a:t>
            </a:r>
            <a:r>
              <a:rPr lang="en-US" altLang="zh-TW" dirty="0" smtClean="0"/>
              <a:t>GPU operations</a:t>
            </a:r>
            <a:endParaRPr lang="en-US" altLang="zh-TW" dirty="0"/>
          </a:p>
          <a:p>
            <a:pPr lvl="1"/>
            <a:r>
              <a:rPr lang="en-US" altLang="zh-TW" dirty="0" smtClean="0"/>
              <a:t>Retrieve </a:t>
            </a:r>
            <a:r>
              <a:rPr lang="en-US" altLang="zh-TW" dirty="0"/>
              <a:t>the results</a:t>
            </a:r>
          </a:p>
          <a:p>
            <a:pPr lvl="1"/>
            <a:r>
              <a:rPr lang="en-US" altLang="zh-TW" dirty="0" smtClean="0"/>
              <a:t>Send </a:t>
            </a:r>
            <a:r>
              <a:rPr lang="en-US" altLang="zh-TW" dirty="0"/>
              <a:t>results</a:t>
            </a:r>
            <a:r>
              <a:rPr lang="en-US" altLang="zh-TW" dirty="0" smtClean="0"/>
              <a:t> </a:t>
            </a:r>
            <a:r>
              <a:rPr lang="en-US" altLang="zh-TW" dirty="0"/>
              <a:t>to the front end using the communicator</a:t>
            </a:r>
            <a:endParaRPr lang="en-US" altLang="zh-TW" dirty="0" smtClean="0"/>
          </a:p>
        </p:txBody>
      </p:sp>
      <p:grpSp>
        <p:nvGrpSpPr>
          <p:cNvPr id="11" name="群組 10"/>
          <p:cNvGrpSpPr/>
          <p:nvPr/>
        </p:nvGrpSpPr>
        <p:grpSpPr>
          <a:xfrm>
            <a:off x="6084168" y="2025150"/>
            <a:ext cx="2736650" cy="3676061"/>
            <a:chOff x="606617" y="2924944"/>
            <a:chExt cx="6839838" cy="3676061"/>
          </a:xfrm>
        </p:grpSpPr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686455" y="2924944"/>
              <a:ext cx="576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>
                  <a:solidFill>
                    <a:schemeClr val="bg1"/>
                  </a:solidFill>
                  <a:latin typeface="+mn-lt"/>
                </a:rPr>
                <a:t>User Application</a:t>
              </a:r>
            </a:p>
          </p:txBody>
        </p:sp>
        <p:grpSp>
          <p:nvGrpSpPr>
            <p:cNvPr id="13" name="群組 12"/>
            <p:cNvGrpSpPr/>
            <p:nvPr/>
          </p:nvGrpSpPr>
          <p:grpSpPr>
            <a:xfrm>
              <a:off x="1686455" y="3463454"/>
              <a:ext cx="5760000" cy="773443"/>
              <a:chOff x="1680911" y="3876593"/>
              <a:chExt cx="5760000" cy="773443"/>
            </a:xfrm>
          </p:grpSpPr>
          <p:sp>
            <p:nvSpPr>
              <p:cNvPr id="20" name="Rectangle 5"/>
              <p:cNvSpPr>
                <a:spLocks noChangeArrowheads="1"/>
              </p:cNvSpPr>
              <p:nvPr/>
            </p:nvSpPr>
            <p:spPr bwMode="auto">
              <a:xfrm>
                <a:off x="1680911" y="3876593"/>
                <a:ext cx="5760000" cy="3600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err="1" smtClean="0">
                    <a:solidFill>
                      <a:srgbClr val="FFFFFF"/>
                    </a:solidFill>
                    <a:latin typeface="+mn-lt"/>
                  </a:rPr>
                  <a:t>vGPU</a:t>
                </a:r>
                <a:r>
                  <a:rPr lang="en-US" dirty="0" smtClean="0">
                    <a:solidFill>
                      <a:srgbClr val="FFFFFF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FFFF"/>
                    </a:solidFill>
                    <a:latin typeface="+mn-lt"/>
                  </a:rPr>
                  <a:t>Driver API</a:t>
                </a:r>
              </a:p>
            </p:txBody>
          </p:sp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680911" y="4290036"/>
                <a:ext cx="5760000" cy="3600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+mn-lt"/>
                  </a:rPr>
                  <a:t>Front End</a:t>
                </a:r>
                <a:endParaRPr lang="en-US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1686455" y="6241005"/>
              <a:ext cx="576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Enabled Device</a:t>
              </a: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1686455" y="5831391"/>
              <a:ext cx="576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</a:t>
              </a:r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1686455" y="5421776"/>
              <a:ext cx="5760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 API</a:t>
              </a:r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1686455" y="5013176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Back End</a:t>
              </a:r>
              <a:endParaRPr lang="en-US" dirty="0">
                <a:solidFill>
                  <a:srgbClr val="FFFFFF"/>
                </a:solidFill>
                <a:latin typeface="+mn-lt"/>
              </a:endParaRPr>
            </a:p>
          </p:txBody>
        </p:sp>
        <p:cxnSp>
          <p:nvCxnSpPr>
            <p:cNvPr id="18" name="直線單箭頭接點 17"/>
            <p:cNvCxnSpPr>
              <a:stCxn id="21" idx="2"/>
              <a:endCxn id="17" idx="0"/>
            </p:cNvCxnSpPr>
            <p:nvPr/>
          </p:nvCxnSpPr>
          <p:spPr>
            <a:xfrm>
              <a:off x="4566455" y="4236897"/>
              <a:ext cx="0" cy="776279"/>
            </a:xfrm>
            <a:prstGeom prst="straightConnector1">
              <a:avLst/>
            </a:prstGeom>
            <a:ln w="7620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606617" y="4432471"/>
              <a:ext cx="6210677" cy="38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smtClean="0">
                  <a:solidFill>
                    <a:schemeClr val="accent3">
                      <a:lumMod val="50000"/>
                    </a:schemeClr>
                  </a:solidFill>
                  <a:latin typeface="+mn-lt"/>
                </a:rPr>
                <a:t>communicator</a:t>
              </a:r>
              <a:endParaRPr lang="en-US" dirty="0">
                <a:solidFill>
                  <a:schemeClr val="accent3">
                    <a:lumMod val="50000"/>
                  </a:scheme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9709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Communicator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The choice of the hypervisor deeply affects the efficiency of the </a:t>
            </a:r>
            <a:r>
              <a:rPr lang="en-US" altLang="zh-TW" sz="2400" dirty="0" smtClean="0"/>
              <a:t>communication</a:t>
            </a:r>
          </a:p>
          <a:p>
            <a:r>
              <a:rPr lang="en-US" altLang="zh-TW" sz="2400" dirty="0" smtClean="0"/>
              <a:t>Communication may be </a:t>
            </a:r>
            <a:r>
              <a:rPr lang="en-US" altLang="zh-TW" sz="2400" dirty="0"/>
              <a:t>a </a:t>
            </a:r>
            <a:r>
              <a:rPr lang="en-US" altLang="zh-TW" sz="2400" dirty="0" smtClean="0"/>
              <a:t>bottleneck</a:t>
            </a:r>
            <a:endParaRPr lang="zh-TW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97001540"/>
              </p:ext>
            </p:extLst>
          </p:nvPr>
        </p:nvGraphicFramePr>
        <p:xfrm>
          <a:off x="611560" y="2708920"/>
          <a:ext cx="7920880" cy="4014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296144"/>
                <a:gridCol w="5472608"/>
              </a:tblGrid>
              <a:tr h="313369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Platform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Communicator</a:t>
                      </a:r>
                      <a:endParaRPr lang="zh-TW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Note</a:t>
                      </a:r>
                      <a:endParaRPr lang="zh-TW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9192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Generic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Unix Sockets,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dirty="0" smtClean="0"/>
                        <a:t>TCP/IP, RPC</a:t>
                      </a:r>
                      <a:endParaRPr lang="zh-TW" altLang="en-US" sz="1400" dirty="0" smtClean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/>
                        <a:t>Hypervisor independent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201338"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Xen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XenLoop</a:t>
                      </a:r>
                      <a:endParaRPr lang="zh-TW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 smtClean="0"/>
                        <a:t>Provide a communication library between guest and host machines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 smtClean="0"/>
                        <a:t>Implement low latency and wide bandwidth TCP/IP and UDP connections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 smtClean="0"/>
                        <a:t>Application transparent and offers an automatic discovery of the supported VMS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14902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VMware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VM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200" dirty="0" smtClean="0"/>
                        <a:t>Communication Interface</a:t>
                      </a:r>
                      <a:endParaRPr lang="en-US" altLang="zh-TW" sz="1400" dirty="0" smtClean="0"/>
                    </a:p>
                    <a:p>
                      <a:r>
                        <a:rPr lang="en-US" altLang="zh-TW" sz="1400" dirty="0" smtClean="0"/>
                        <a:t>(VMCI)</a:t>
                      </a:r>
                      <a:endParaRPr lang="zh-TW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 smtClean="0"/>
                        <a:t>Provide a datagram API to exchange small messages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 smtClean="0"/>
                        <a:t>A shared memory API to share data, an access control API to control which resources a virtual machine can access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 smtClean="0"/>
                        <a:t>A discovery service for publishing and retrieving resources.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587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KVM/QEMU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VMchannel</a:t>
                      </a:r>
                      <a:endParaRPr lang="zh-TW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 smtClean="0"/>
                        <a:t>Linux kernel module now embedded as a standard component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 smtClean="0"/>
                        <a:t>Provide a high performance guest/host communication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dirty="0" smtClean="0"/>
                        <a:t>Based on a shared memory approach.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78354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Lazy Communication 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Reduce the overhead of switching between host OS and guest </a:t>
            </a:r>
            <a:r>
              <a:rPr lang="en-US" altLang="zh-TW" dirty="0" smtClean="0"/>
              <a:t>OS</a:t>
            </a:r>
          </a:p>
          <a:p>
            <a:endParaRPr lang="zh-TW" altLang="en-US" dirty="0"/>
          </a:p>
        </p:txBody>
      </p:sp>
      <p:grpSp>
        <p:nvGrpSpPr>
          <p:cNvPr id="83" name="群組 82"/>
          <p:cNvGrpSpPr/>
          <p:nvPr/>
        </p:nvGrpSpPr>
        <p:grpSpPr>
          <a:xfrm>
            <a:off x="964220" y="3212976"/>
            <a:ext cx="7215559" cy="3032433"/>
            <a:chOff x="457200" y="3487761"/>
            <a:chExt cx="7215559" cy="3032433"/>
          </a:xfrm>
        </p:grpSpPr>
        <p:sp>
          <p:nvSpPr>
            <p:cNvPr id="35" name="Text Box 33"/>
            <p:cNvSpPr txBox="1">
              <a:spLocks noChangeArrowheads="1"/>
            </p:cNvSpPr>
            <p:nvPr/>
          </p:nvSpPr>
          <p:spPr bwMode="auto">
            <a:xfrm>
              <a:off x="3179055" y="4577062"/>
              <a:ext cx="1439863" cy="325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200" b="1" dirty="0"/>
                <a:t>Instant </a:t>
              </a:r>
              <a:r>
                <a:rPr lang="en-US" sz="1200" b="1" dirty="0" smtClean="0"/>
                <a:t>API </a:t>
              </a:r>
              <a:r>
                <a:rPr lang="en-US" sz="1200" b="1" dirty="0"/>
                <a:t>call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457200" y="5377035"/>
              <a:ext cx="1671638" cy="288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200" b="1" dirty="0" err="1"/>
                <a:t>NonInstant</a:t>
              </a:r>
              <a:r>
                <a:rPr lang="en-US" sz="1200" b="1" dirty="0"/>
                <a:t> API call</a:t>
              </a:r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1131980" y="6231269"/>
              <a:ext cx="1743894" cy="288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1200" b="1" dirty="0" err="1"/>
                <a:t>NonInstant</a:t>
              </a:r>
              <a:r>
                <a:rPr lang="en-US" sz="1200" b="1" dirty="0"/>
                <a:t> </a:t>
              </a:r>
              <a:r>
                <a:rPr lang="en-US" sz="1200" b="1" dirty="0" smtClean="0"/>
                <a:t>API Buffer</a:t>
              </a:r>
              <a:endParaRPr lang="en-US" sz="1200" b="1" dirty="0"/>
            </a:p>
          </p:txBody>
        </p:sp>
        <p:grpSp>
          <p:nvGrpSpPr>
            <p:cNvPr id="78" name="群組 77"/>
            <p:cNvGrpSpPr/>
            <p:nvPr/>
          </p:nvGrpSpPr>
          <p:grpSpPr>
            <a:xfrm>
              <a:off x="851626" y="3487761"/>
              <a:ext cx="2304602" cy="780952"/>
              <a:chOff x="874453" y="3245650"/>
              <a:chExt cx="2304602" cy="780952"/>
            </a:xfrm>
          </p:grpSpPr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874453" y="3245650"/>
                <a:ext cx="2304602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bg1"/>
                    </a:solidFill>
                    <a:latin typeface="+mn-lt"/>
                  </a:rPr>
                  <a:t>User Application</a:t>
                </a:r>
              </a:p>
            </p:txBody>
          </p:sp>
          <p:sp>
            <p:nvSpPr>
              <p:cNvPr id="51" name="Rectangle 5"/>
              <p:cNvSpPr>
                <a:spLocks noChangeArrowheads="1"/>
              </p:cNvSpPr>
              <p:nvPr/>
            </p:nvSpPr>
            <p:spPr bwMode="auto">
              <a:xfrm>
                <a:off x="874453" y="3666602"/>
                <a:ext cx="2304602" cy="3600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err="1" smtClean="0">
                    <a:solidFill>
                      <a:srgbClr val="FFFFFF"/>
                    </a:solidFill>
                    <a:latin typeface="+mn-lt"/>
                  </a:rPr>
                  <a:t>vGPU</a:t>
                </a:r>
                <a:r>
                  <a:rPr lang="en-US" dirty="0" smtClean="0">
                    <a:solidFill>
                      <a:srgbClr val="FFFFFF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FFFF"/>
                    </a:solidFill>
                    <a:latin typeface="+mn-lt"/>
                  </a:rPr>
                  <a:t>Driver API</a:t>
                </a:r>
              </a:p>
            </p:txBody>
          </p:sp>
        </p:grpSp>
        <p:sp>
          <p:nvSpPr>
            <p:cNvPr id="52" name="Rectangle 5"/>
            <p:cNvSpPr>
              <a:spLocks noChangeArrowheads="1"/>
            </p:cNvSpPr>
            <p:nvPr/>
          </p:nvSpPr>
          <p:spPr bwMode="auto">
            <a:xfrm>
              <a:off x="851626" y="4516627"/>
              <a:ext cx="2304602" cy="6405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t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Front End</a:t>
              </a:r>
              <a:r>
                <a:rPr lang="en-US" dirty="0">
                  <a:solidFill>
                    <a:srgbClr val="FFFFFF"/>
                  </a:solidFill>
                  <a:latin typeface="+mn-lt"/>
                </a:rPr>
                <a:t/>
              </a:r>
              <a:br>
                <a:rPr lang="en-US" dirty="0">
                  <a:solidFill>
                    <a:srgbClr val="FFFFFF"/>
                  </a:solidFill>
                  <a:latin typeface="+mn-lt"/>
                </a:rPr>
              </a:br>
              <a:r>
                <a:rPr lang="en-US" dirty="0">
                  <a:solidFill>
                    <a:srgbClr val="FFFFFF"/>
                  </a:solidFill>
                  <a:latin typeface="+mn-lt"/>
                </a:rPr>
                <a:t>(API interception</a:t>
              </a:r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)</a:t>
              </a:r>
              <a:endParaRPr lang="en-US" dirty="0">
                <a:solidFill>
                  <a:srgbClr val="FFFFFF"/>
                </a:solidFill>
                <a:latin typeface="+mn-lt"/>
              </a:endParaRPr>
            </a:p>
          </p:txBody>
        </p:sp>
        <p:grpSp>
          <p:nvGrpSpPr>
            <p:cNvPr id="82" name="群組 81"/>
            <p:cNvGrpSpPr/>
            <p:nvPr/>
          </p:nvGrpSpPr>
          <p:grpSpPr>
            <a:xfrm>
              <a:off x="5368157" y="5083156"/>
              <a:ext cx="2304602" cy="1203148"/>
              <a:chOff x="-1976331" y="634506"/>
              <a:chExt cx="2304602" cy="1203148"/>
            </a:xfrm>
          </p:grpSpPr>
          <p:sp>
            <p:nvSpPr>
              <p:cNvPr id="45" name="Rectangle 4"/>
              <p:cNvSpPr>
                <a:spLocks noChangeArrowheads="1"/>
              </p:cNvSpPr>
              <p:nvPr/>
            </p:nvSpPr>
            <p:spPr bwMode="auto">
              <a:xfrm>
                <a:off x="-1976331" y="1477654"/>
                <a:ext cx="2304602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+mn-lt"/>
                  </a:rPr>
                  <a:t>GPU </a:t>
                </a:r>
                <a:r>
                  <a:rPr lang="en-US" dirty="0">
                    <a:solidFill>
                      <a:schemeClr val="bg1"/>
                    </a:solidFill>
                    <a:latin typeface="+mn-lt"/>
                  </a:rPr>
                  <a:t>Enabled Device</a:t>
                </a:r>
              </a:p>
            </p:txBody>
          </p: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-1976331" y="1056080"/>
                <a:ext cx="2304602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+mn-lt"/>
                  </a:rPr>
                  <a:t>GPU </a:t>
                </a:r>
                <a:r>
                  <a:rPr lang="en-US" dirty="0">
                    <a:solidFill>
                      <a:schemeClr val="bg1"/>
                    </a:solidFill>
                    <a:latin typeface="+mn-lt"/>
                  </a:rPr>
                  <a:t>Driver</a:t>
                </a:r>
              </a:p>
            </p:txBody>
          </p:sp>
          <p:sp>
            <p:nvSpPr>
              <p:cNvPr id="47" name="Rectangle 5"/>
              <p:cNvSpPr>
                <a:spLocks noChangeArrowheads="1"/>
              </p:cNvSpPr>
              <p:nvPr/>
            </p:nvSpPr>
            <p:spPr bwMode="auto">
              <a:xfrm>
                <a:off x="-1976331" y="634506"/>
                <a:ext cx="2304602" cy="36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1pPr>
                <a:lvl2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2pPr>
                <a:lvl3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3pPr>
                <a:lvl4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4pPr>
                <a:lvl5pPr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5pPr>
                <a:lvl6pPr marL="15367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6pPr>
                <a:lvl7pPr marL="19939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7pPr>
                <a:lvl8pPr marL="24511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8pPr>
                <a:lvl9pPr marL="2908300" indent="-2159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panose="05000000000000000000" pitchFamily="2" charset="2"/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+mn-lt"/>
                  </a:rPr>
                  <a:t>GPU </a:t>
                </a:r>
                <a:r>
                  <a:rPr lang="en-US" dirty="0">
                    <a:solidFill>
                      <a:schemeClr val="bg1"/>
                    </a:solidFill>
                    <a:latin typeface="+mn-lt"/>
                  </a:rPr>
                  <a:t>Driver API</a:t>
                </a:r>
              </a:p>
            </p:txBody>
          </p:sp>
        </p:grpSp>
        <p:sp>
          <p:nvSpPr>
            <p:cNvPr id="48" name="Rectangle 5"/>
            <p:cNvSpPr>
              <a:spLocks noChangeArrowheads="1"/>
            </p:cNvSpPr>
            <p:nvPr/>
          </p:nvSpPr>
          <p:spPr bwMode="auto">
            <a:xfrm>
              <a:off x="5363742" y="4656910"/>
              <a:ext cx="2304602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Back End</a:t>
              </a:r>
              <a:endParaRPr lang="en-US" dirty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50" name="Text Box 14"/>
            <p:cNvSpPr txBox="1">
              <a:spLocks noChangeArrowheads="1"/>
            </p:cNvSpPr>
            <p:nvPr/>
          </p:nvSpPr>
          <p:spPr bwMode="auto">
            <a:xfrm>
              <a:off x="3721534" y="4787578"/>
              <a:ext cx="1474353" cy="387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smtClean="0">
                  <a:solidFill>
                    <a:schemeClr val="accent3">
                      <a:lumMod val="50000"/>
                    </a:schemeClr>
                  </a:solidFill>
                  <a:latin typeface="+mn-lt"/>
                </a:rPr>
                <a:t>communication</a:t>
              </a:r>
              <a:endParaRPr lang="en-US" dirty="0">
                <a:solidFill>
                  <a:schemeClr val="accent3">
                    <a:lumMod val="50000"/>
                  </a:schemeClr>
                </a:solidFill>
                <a:latin typeface="+mn-lt"/>
              </a:endParaRPr>
            </a:p>
          </p:txBody>
        </p:sp>
        <p:grpSp>
          <p:nvGrpSpPr>
            <p:cNvPr id="62" name="Group 13"/>
            <p:cNvGrpSpPr>
              <a:grpSpLocks/>
            </p:cNvGrpSpPr>
            <p:nvPr/>
          </p:nvGrpSpPr>
          <p:grpSpPr bwMode="auto">
            <a:xfrm>
              <a:off x="851626" y="5846142"/>
              <a:ext cx="2304602" cy="358775"/>
              <a:chOff x="3583" y="2676"/>
              <a:chExt cx="1586" cy="226"/>
            </a:xfrm>
          </p:grpSpPr>
          <p:sp>
            <p:nvSpPr>
              <p:cNvPr id="63" name="Rectangle 14"/>
              <p:cNvSpPr>
                <a:spLocks noChangeArrowheads="1"/>
              </p:cNvSpPr>
              <p:nvPr/>
            </p:nvSpPr>
            <p:spPr bwMode="auto">
              <a:xfrm>
                <a:off x="3583" y="2676"/>
                <a:ext cx="227" cy="22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4" name="Rectangle 15"/>
              <p:cNvSpPr>
                <a:spLocks noChangeArrowheads="1"/>
              </p:cNvSpPr>
              <p:nvPr/>
            </p:nvSpPr>
            <p:spPr bwMode="auto">
              <a:xfrm>
                <a:off x="3810" y="2676"/>
                <a:ext cx="227" cy="22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5" name="Rectangle 16"/>
              <p:cNvSpPr>
                <a:spLocks noChangeArrowheads="1"/>
              </p:cNvSpPr>
              <p:nvPr/>
            </p:nvSpPr>
            <p:spPr bwMode="auto">
              <a:xfrm>
                <a:off x="4037" y="2676"/>
                <a:ext cx="227" cy="22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6" name="Rectangle 17"/>
              <p:cNvSpPr>
                <a:spLocks noChangeArrowheads="1"/>
              </p:cNvSpPr>
              <p:nvPr/>
            </p:nvSpPr>
            <p:spPr bwMode="auto">
              <a:xfrm>
                <a:off x="4263" y="2676"/>
                <a:ext cx="227" cy="22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7" name="Rectangle 18"/>
              <p:cNvSpPr>
                <a:spLocks noChangeArrowheads="1"/>
              </p:cNvSpPr>
              <p:nvPr/>
            </p:nvSpPr>
            <p:spPr bwMode="auto">
              <a:xfrm>
                <a:off x="4490" y="2676"/>
                <a:ext cx="227" cy="22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8" name="Rectangle 19"/>
              <p:cNvSpPr>
                <a:spLocks noChangeArrowheads="1"/>
              </p:cNvSpPr>
              <p:nvPr/>
            </p:nvSpPr>
            <p:spPr bwMode="auto">
              <a:xfrm>
                <a:off x="4717" y="2676"/>
                <a:ext cx="227" cy="22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9" name="Rectangle 20"/>
              <p:cNvSpPr>
                <a:spLocks noChangeArrowheads="1"/>
              </p:cNvSpPr>
              <p:nvPr/>
            </p:nvSpPr>
            <p:spPr bwMode="auto">
              <a:xfrm>
                <a:off x="4944" y="2676"/>
                <a:ext cx="227" cy="22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cxnSp>
          <p:nvCxnSpPr>
            <p:cNvPr id="71" name="直線單箭頭接點 70"/>
            <p:cNvCxnSpPr>
              <a:stCxn id="52" idx="2"/>
              <a:endCxn id="66" idx="0"/>
            </p:cNvCxnSpPr>
            <p:nvPr/>
          </p:nvCxnSpPr>
          <p:spPr>
            <a:xfrm>
              <a:off x="2003927" y="5157193"/>
              <a:ext cx="727" cy="6889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>
              <a:stCxn id="52" idx="3"/>
              <a:endCxn id="48" idx="1"/>
            </p:cNvCxnSpPr>
            <p:nvPr/>
          </p:nvCxnSpPr>
          <p:spPr>
            <a:xfrm>
              <a:off x="3156228" y="4836910"/>
              <a:ext cx="220751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肘形接點 76"/>
            <p:cNvCxnSpPr>
              <a:stCxn id="69" idx="3"/>
              <a:endCxn id="48" idx="1"/>
            </p:cNvCxnSpPr>
            <p:nvPr/>
          </p:nvCxnSpPr>
          <p:spPr>
            <a:xfrm flipV="1">
              <a:off x="3159135" y="4836910"/>
              <a:ext cx="2204607" cy="1189414"/>
            </a:xfrm>
            <a:prstGeom prst="bentConnector3">
              <a:avLst>
                <a:gd name="adj1" fmla="val 15436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/>
            <p:cNvCxnSpPr>
              <a:stCxn id="51" idx="2"/>
              <a:endCxn id="52" idx="0"/>
            </p:cNvCxnSpPr>
            <p:nvPr/>
          </p:nvCxnSpPr>
          <p:spPr>
            <a:xfrm>
              <a:off x="2003927" y="4268713"/>
              <a:ext cx="0" cy="24791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4406007" y="2333198"/>
            <a:ext cx="41984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Instant </a:t>
            </a:r>
            <a:r>
              <a:rPr lang="en-US" altLang="zh-TW" sz="2000" dirty="0" smtClean="0">
                <a:solidFill>
                  <a:schemeClr val="accent1">
                    <a:lumMod val="50000"/>
                  </a:schemeClr>
                </a:solidFill>
              </a:rPr>
              <a:t>API:</a:t>
            </a:r>
            <a:r>
              <a:rPr lang="en-US" altLang="zh-TW" dirty="0"/>
              <a:t> </a:t>
            </a:r>
            <a:r>
              <a:rPr lang="en-US" altLang="zh-TW" dirty="0" smtClean="0"/>
              <a:t>whose </a:t>
            </a:r>
            <a:r>
              <a:rPr lang="en-US" altLang="zh-TW" dirty="0"/>
              <a:t>executions have immediate effects on the </a:t>
            </a:r>
            <a:r>
              <a:rPr lang="en-US" altLang="zh-TW" dirty="0" smtClean="0"/>
              <a:t>state of GPU hardware, ex: GPU memory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accent1">
                    <a:lumMod val="50000"/>
                  </a:schemeClr>
                </a:solidFill>
              </a:rPr>
              <a:t>Non-instant </a:t>
            </a:r>
            <a:r>
              <a:rPr lang="en-US" altLang="zh-TW" sz="2000" dirty="0" smtClean="0">
                <a:solidFill>
                  <a:schemeClr val="accent1">
                    <a:lumMod val="50000"/>
                  </a:schemeClr>
                </a:solidFill>
              </a:rPr>
              <a:t>API:</a:t>
            </a:r>
            <a:r>
              <a:rPr lang="en-US" altLang="zh-TW" dirty="0"/>
              <a:t> </a:t>
            </a:r>
            <a:r>
              <a:rPr lang="en-US" altLang="zh-TW" dirty="0" smtClean="0"/>
              <a:t>which </a:t>
            </a:r>
            <a:r>
              <a:rPr lang="en-US" altLang="zh-TW" dirty="0"/>
              <a:t>are </a:t>
            </a:r>
            <a:r>
              <a:rPr lang="en-US" altLang="zh-TW" dirty="0" smtClean="0"/>
              <a:t>side-effect free </a:t>
            </a:r>
            <a:r>
              <a:rPr lang="en-US" altLang="zh-TW" dirty="0"/>
              <a:t>on the runtime state, ex: </a:t>
            </a:r>
            <a:r>
              <a:rPr lang="en-US" altLang="zh-TW" dirty="0" smtClean="0"/>
              <a:t>setup GPU arguments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xmlns="" val="66519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Walkthrough</a:t>
            </a:r>
            <a:endParaRPr lang="zh-TW" altLang="en-US" dirty="0"/>
          </a:p>
        </p:txBody>
      </p:sp>
      <p:sp>
        <p:nvSpPr>
          <p:cNvPr id="118" name="上-下雙向箭號 117"/>
          <p:cNvSpPr/>
          <p:nvPr/>
        </p:nvSpPr>
        <p:spPr>
          <a:xfrm>
            <a:off x="1788625" y="4361146"/>
            <a:ext cx="484632" cy="75048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上-下雙向箭號 116"/>
          <p:cNvSpPr/>
          <p:nvPr/>
        </p:nvSpPr>
        <p:spPr>
          <a:xfrm>
            <a:off x="4860032" y="2943585"/>
            <a:ext cx="484632" cy="217815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5750" y="2129679"/>
            <a:ext cx="2304602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</a:rPr>
              <a:t>User Application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457200" y="3561156"/>
            <a:ext cx="2304602" cy="773443"/>
            <a:chOff x="1680911" y="3876593"/>
            <a:chExt cx="5760000" cy="77344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680911" y="3876593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err="1" smtClean="0">
                  <a:solidFill>
                    <a:srgbClr val="FFFFFF"/>
                  </a:solidFill>
                  <a:latin typeface="+mn-lt"/>
                </a:rPr>
                <a:t>vGPU</a:t>
              </a:r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rgbClr val="FFFFFF"/>
                  </a:solidFill>
                  <a:latin typeface="+mn-lt"/>
                </a:rPr>
                <a:t>Driver API</a:t>
              </a: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680911" y="4290036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Front End</a:t>
              </a:r>
              <a:endParaRPr lang="en-US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940152" y="3565153"/>
            <a:ext cx="2746648" cy="1179229"/>
            <a:chOff x="6516216" y="4521982"/>
            <a:chExt cx="2304602" cy="1179229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6516216" y="5341211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Enabled Device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516216" y="4931597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6516216" y="4521982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 API</a:t>
              </a:r>
            </a:p>
          </p:txBody>
        </p:sp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788024" y="2175112"/>
            <a:ext cx="3898776" cy="75470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FFFFFF"/>
                </a:solidFill>
                <a:latin typeface="+mn-lt"/>
              </a:rPr>
              <a:t>Back End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691680" y="5141551"/>
            <a:ext cx="4176464" cy="73572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+mn-lt"/>
              </a:rPr>
              <a:t>communicator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>
            <a:off x="2273257" y="2276973"/>
            <a:ext cx="0" cy="1611459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上-下雙向箭號 115"/>
          <p:cNvSpPr/>
          <p:nvPr/>
        </p:nvSpPr>
        <p:spPr>
          <a:xfrm>
            <a:off x="7431200" y="2943585"/>
            <a:ext cx="484632" cy="617571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上-下雙向箭號 118"/>
          <p:cNvSpPr/>
          <p:nvPr/>
        </p:nvSpPr>
        <p:spPr>
          <a:xfrm>
            <a:off x="1310887" y="2489679"/>
            <a:ext cx="484632" cy="106468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1205672" y="1664828"/>
            <a:ext cx="6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guest</a:t>
            </a:r>
            <a:endParaRPr lang="zh-TW" altLang="en-US" dirty="0"/>
          </a:p>
        </p:txBody>
      </p:sp>
      <p:sp>
        <p:nvSpPr>
          <p:cNvPr id="122" name="文字方塊 121"/>
          <p:cNvSpPr txBox="1"/>
          <p:nvPr/>
        </p:nvSpPr>
        <p:spPr>
          <a:xfrm>
            <a:off x="6418823" y="1664828"/>
            <a:ext cx="5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host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182245" y="722562"/>
            <a:ext cx="2481363" cy="120032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fake API as adapter to adapt the instant driver and the virtual 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driver</a:t>
            </a:r>
            <a:endParaRPr lang="zh-TW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881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Walkthrough</a:t>
            </a:r>
            <a:endParaRPr lang="zh-TW" altLang="en-US" dirty="0"/>
          </a:p>
        </p:txBody>
      </p:sp>
      <p:sp>
        <p:nvSpPr>
          <p:cNvPr id="118" name="上-下雙向箭號 117"/>
          <p:cNvSpPr/>
          <p:nvPr/>
        </p:nvSpPr>
        <p:spPr>
          <a:xfrm>
            <a:off x="1788625" y="4361146"/>
            <a:ext cx="484632" cy="75048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上-下雙向箭號 116"/>
          <p:cNvSpPr/>
          <p:nvPr/>
        </p:nvSpPr>
        <p:spPr>
          <a:xfrm>
            <a:off x="4860032" y="2943585"/>
            <a:ext cx="484632" cy="217815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5750" y="2129679"/>
            <a:ext cx="2304602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</a:rPr>
              <a:t>User Application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457200" y="3561156"/>
            <a:ext cx="2304602" cy="773443"/>
            <a:chOff x="1680911" y="3876593"/>
            <a:chExt cx="5760000" cy="77344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680911" y="3876593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err="1" smtClean="0">
                  <a:solidFill>
                    <a:srgbClr val="FFFFFF"/>
                  </a:solidFill>
                  <a:latin typeface="+mn-lt"/>
                </a:rPr>
                <a:t>vGPU</a:t>
              </a:r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rgbClr val="FFFFFF"/>
                  </a:solidFill>
                  <a:latin typeface="+mn-lt"/>
                </a:rPr>
                <a:t>Driver API</a:t>
              </a: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680911" y="4290036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Front End</a:t>
              </a:r>
              <a:endParaRPr lang="en-US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940152" y="3565153"/>
            <a:ext cx="2746648" cy="1179229"/>
            <a:chOff x="6516216" y="4521982"/>
            <a:chExt cx="2304602" cy="1179229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6516216" y="5341211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Enabled Device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516216" y="4931597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6516216" y="4521982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 API</a:t>
              </a:r>
            </a:p>
          </p:txBody>
        </p:sp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788024" y="2175112"/>
            <a:ext cx="3898776" cy="75470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FFFFFF"/>
                </a:solidFill>
                <a:latin typeface="+mn-lt"/>
              </a:rPr>
              <a:t>Back End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691680" y="5141551"/>
            <a:ext cx="4176464" cy="73572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+mn-lt"/>
              </a:rPr>
              <a:t>communicator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>
            <a:off x="2273257" y="3672408"/>
            <a:ext cx="0" cy="593709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上-下雙向箭號 115"/>
          <p:cNvSpPr/>
          <p:nvPr/>
        </p:nvSpPr>
        <p:spPr>
          <a:xfrm>
            <a:off x="7431200" y="2943585"/>
            <a:ext cx="484632" cy="617571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上-下雙向箭號 118"/>
          <p:cNvSpPr/>
          <p:nvPr/>
        </p:nvSpPr>
        <p:spPr>
          <a:xfrm>
            <a:off x="1310887" y="2489679"/>
            <a:ext cx="484632" cy="106468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1205672" y="1664828"/>
            <a:ext cx="6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guest</a:t>
            </a:r>
            <a:endParaRPr lang="zh-TW" altLang="en-US" dirty="0"/>
          </a:p>
        </p:txBody>
      </p:sp>
      <p:sp>
        <p:nvSpPr>
          <p:cNvPr id="122" name="文字方塊 121"/>
          <p:cNvSpPr txBox="1"/>
          <p:nvPr/>
        </p:nvSpPr>
        <p:spPr>
          <a:xfrm>
            <a:off x="6418823" y="1664828"/>
            <a:ext cx="5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host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894939" y="2542587"/>
            <a:ext cx="2284955" cy="147732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API interception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Pack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the library function invocation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Sends packs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to the back end</a:t>
            </a:r>
          </a:p>
        </p:txBody>
      </p:sp>
    </p:spTree>
    <p:extLst>
      <p:ext uri="{BB962C8B-B14F-4D97-AF65-F5344CB8AC3E}">
        <p14:creationId xmlns:p14="http://schemas.microsoft.com/office/powerpoint/2010/main" xmlns="" val="31320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Walkthrough</a:t>
            </a:r>
            <a:endParaRPr lang="zh-TW" altLang="en-US" dirty="0"/>
          </a:p>
        </p:txBody>
      </p:sp>
      <p:sp>
        <p:nvSpPr>
          <p:cNvPr id="118" name="上-下雙向箭號 117"/>
          <p:cNvSpPr/>
          <p:nvPr/>
        </p:nvSpPr>
        <p:spPr>
          <a:xfrm>
            <a:off x="1788625" y="4361146"/>
            <a:ext cx="484632" cy="75048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上-下雙向箭號 116"/>
          <p:cNvSpPr/>
          <p:nvPr/>
        </p:nvSpPr>
        <p:spPr>
          <a:xfrm>
            <a:off x="4860032" y="2943585"/>
            <a:ext cx="484632" cy="217815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5750" y="2129679"/>
            <a:ext cx="2304602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</a:rPr>
              <a:t>User Application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457200" y="3561156"/>
            <a:ext cx="2304602" cy="773443"/>
            <a:chOff x="1680911" y="3876593"/>
            <a:chExt cx="5760000" cy="77344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680911" y="3876593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err="1" smtClean="0">
                  <a:solidFill>
                    <a:srgbClr val="FFFFFF"/>
                  </a:solidFill>
                  <a:latin typeface="+mn-lt"/>
                </a:rPr>
                <a:t>vGPU</a:t>
              </a:r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rgbClr val="FFFFFF"/>
                  </a:solidFill>
                  <a:latin typeface="+mn-lt"/>
                </a:rPr>
                <a:t>Driver API</a:t>
              </a: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680911" y="4290036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Front End</a:t>
              </a:r>
              <a:endParaRPr lang="en-US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940152" y="3565153"/>
            <a:ext cx="2746648" cy="1179229"/>
            <a:chOff x="6516216" y="4521982"/>
            <a:chExt cx="2304602" cy="1179229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6516216" y="5341211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Enabled Device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516216" y="4931597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6516216" y="4521982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 API</a:t>
              </a:r>
            </a:p>
          </p:txBody>
        </p:sp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788024" y="2175112"/>
            <a:ext cx="3898776" cy="75470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FFFFFF"/>
                </a:solidFill>
                <a:latin typeface="+mn-lt"/>
              </a:rPr>
              <a:t>Back End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691680" y="5141551"/>
            <a:ext cx="4176464" cy="73572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+mn-lt"/>
              </a:rPr>
              <a:t>communicator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6" name="上-下雙向箭號 115"/>
          <p:cNvSpPr/>
          <p:nvPr/>
        </p:nvSpPr>
        <p:spPr>
          <a:xfrm>
            <a:off x="7431200" y="2943585"/>
            <a:ext cx="484632" cy="617571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上-下雙向箭號 118"/>
          <p:cNvSpPr/>
          <p:nvPr/>
        </p:nvSpPr>
        <p:spPr>
          <a:xfrm>
            <a:off x="1310887" y="2489679"/>
            <a:ext cx="484632" cy="106468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1205672" y="1664828"/>
            <a:ext cx="6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guest</a:t>
            </a:r>
            <a:endParaRPr lang="zh-TW" altLang="en-US" dirty="0"/>
          </a:p>
        </p:txBody>
      </p:sp>
      <p:sp>
        <p:nvSpPr>
          <p:cNvPr id="122" name="文字方塊 121"/>
          <p:cNvSpPr txBox="1"/>
          <p:nvPr/>
        </p:nvSpPr>
        <p:spPr>
          <a:xfrm>
            <a:off x="6418823" y="1664828"/>
            <a:ext cx="5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host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790352" y="570713"/>
            <a:ext cx="2506937" cy="147732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Deal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with the hardware using the GPU driver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Unpack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the library function invocation</a:t>
            </a:r>
          </a:p>
        </p:txBody>
      </p:sp>
      <p:cxnSp>
        <p:nvCxnSpPr>
          <p:cNvPr id="3" name="肘形接點 2"/>
          <p:cNvCxnSpPr>
            <a:stCxn id="68" idx="2"/>
            <a:endCxn id="69" idx="2"/>
          </p:cNvCxnSpPr>
          <p:nvPr/>
        </p:nvCxnSpPr>
        <p:spPr>
          <a:xfrm rot="5400000" flipH="1" flipV="1">
            <a:off x="3075352" y="1846523"/>
            <a:ext cx="1607125" cy="3081076"/>
          </a:xfrm>
          <a:prstGeom prst="bentConnector3">
            <a:avLst>
              <a:gd name="adj1" fmla="val -8952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2122353" y="3758575"/>
            <a:ext cx="43204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5203429" y="2151450"/>
            <a:ext cx="43204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8019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Walkthrough</a:t>
            </a:r>
            <a:endParaRPr lang="zh-TW" altLang="en-US" dirty="0"/>
          </a:p>
        </p:txBody>
      </p:sp>
      <p:sp>
        <p:nvSpPr>
          <p:cNvPr id="118" name="上-下雙向箭號 117"/>
          <p:cNvSpPr/>
          <p:nvPr/>
        </p:nvSpPr>
        <p:spPr>
          <a:xfrm>
            <a:off x="1788625" y="4361146"/>
            <a:ext cx="484632" cy="75048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上-下雙向箭號 116"/>
          <p:cNvSpPr/>
          <p:nvPr/>
        </p:nvSpPr>
        <p:spPr>
          <a:xfrm>
            <a:off x="4860032" y="2943585"/>
            <a:ext cx="484632" cy="217815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5750" y="2129679"/>
            <a:ext cx="2304602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</a:rPr>
              <a:t>User Application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457200" y="3561156"/>
            <a:ext cx="2304602" cy="773443"/>
            <a:chOff x="1680911" y="3876593"/>
            <a:chExt cx="5760000" cy="77344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680911" y="3876593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err="1" smtClean="0">
                  <a:solidFill>
                    <a:srgbClr val="FFFFFF"/>
                  </a:solidFill>
                  <a:latin typeface="+mn-lt"/>
                </a:rPr>
                <a:t>vGPU</a:t>
              </a:r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rgbClr val="FFFFFF"/>
                  </a:solidFill>
                  <a:latin typeface="+mn-lt"/>
                </a:rPr>
                <a:t>Driver API</a:t>
              </a: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680911" y="4290036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Front End</a:t>
              </a:r>
              <a:endParaRPr lang="en-US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940152" y="3565153"/>
            <a:ext cx="2746648" cy="1179229"/>
            <a:chOff x="6516216" y="4521982"/>
            <a:chExt cx="2304602" cy="1179229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6516216" y="5341211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Enabled Device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516216" y="4931597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6516216" y="4521982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 API</a:t>
              </a:r>
            </a:p>
          </p:txBody>
        </p:sp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788024" y="2175112"/>
            <a:ext cx="3898776" cy="75470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FFFFFF"/>
                </a:solidFill>
                <a:latin typeface="+mn-lt"/>
              </a:rPr>
              <a:t>Back End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691680" y="5141551"/>
            <a:ext cx="4176464" cy="73572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+mn-lt"/>
              </a:rPr>
              <a:t>communicator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70" name="直線接點 69"/>
          <p:cNvCxnSpPr/>
          <p:nvPr/>
        </p:nvCxnSpPr>
        <p:spPr>
          <a:xfrm>
            <a:off x="7013800" y="2535165"/>
            <a:ext cx="0" cy="1353267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上-下雙向箭號 115"/>
          <p:cNvSpPr/>
          <p:nvPr/>
        </p:nvSpPr>
        <p:spPr>
          <a:xfrm>
            <a:off x="7431200" y="2943585"/>
            <a:ext cx="484632" cy="617571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上-下雙向箭號 118"/>
          <p:cNvSpPr/>
          <p:nvPr/>
        </p:nvSpPr>
        <p:spPr>
          <a:xfrm>
            <a:off x="1310887" y="2489679"/>
            <a:ext cx="484632" cy="106468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1205672" y="1664828"/>
            <a:ext cx="6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guest</a:t>
            </a:r>
            <a:endParaRPr lang="zh-TW" altLang="en-US" dirty="0"/>
          </a:p>
        </p:txBody>
      </p:sp>
      <p:sp>
        <p:nvSpPr>
          <p:cNvPr id="122" name="文字方塊 121"/>
          <p:cNvSpPr txBox="1"/>
          <p:nvPr/>
        </p:nvSpPr>
        <p:spPr>
          <a:xfrm>
            <a:off x="6418823" y="1664828"/>
            <a:ext cx="5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host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132092" y="1387829"/>
            <a:ext cx="3149800" cy="6463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Map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memory pointers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Execute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the GPU </a:t>
            </a: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operations</a:t>
            </a:r>
            <a:endParaRPr lang="en-US" altLang="zh-TW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429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Walkthrough</a:t>
            </a:r>
            <a:endParaRPr lang="zh-TW" altLang="en-US" dirty="0"/>
          </a:p>
        </p:txBody>
      </p:sp>
      <p:sp>
        <p:nvSpPr>
          <p:cNvPr id="118" name="上-下雙向箭號 117"/>
          <p:cNvSpPr/>
          <p:nvPr/>
        </p:nvSpPr>
        <p:spPr>
          <a:xfrm>
            <a:off x="1788625" y="4361146"/>
            <a:ext cx="484632" cy="75048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上-下雙向箭號 116"/>
          <p:cNvSpPr/>
          <p:nvPr/>
        </p:nvSpPr>
        <p:spPr>
          <a:xfrm>
            <a:off x="4860032" y="2943585"/>
            <a:ext cx="484632" cy="217815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5750" y="2129679"/>
            <a:ext cx="2304602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</a:rPr>
              <a:t>User Application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457200" y="3561156"/>
            <a:ext cx="2304602" cy="773443"/>
            <a:chOff x="1680911" y="3876593"/>
            <a:chExt cx="5760000" cy="77344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680911" y="3876593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err="1" smtClean="0">
                  <a:solidFill>
                    <a:srgbClr val="FFFFFF"/>
                  </a:solidFill>
                  <a:latin typeface="+mn-lt"/>
                </a:rPr>
                <a:t>vGPU</a:t>
              </a:r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rgbClr val="FFFFFF"/>
                  </a:solidFill>
                  <a:latin typeface="+mn-lt"/>
                </a:rPr>
                <a:t>Driver API</a:t>
              </a: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680911" y="4290036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Front End</a:t>
              </a:r>
              <a:endParaRPr lang="en-US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940152" y="3565153"/>
            <a:ext cx="2746648" cy="1179229"/>
            <a:chOff x="6516216" y="4521982"/>
            <a:chExt cx="2304602" cy="1179229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6516216" y="5341211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Enabled Device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516216" y="4931597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6516216" y="4521982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 API</a:t>
              </a:r>
            </a:p>
          </p:txBody>
        </p:sp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788024" y="2175112"/>
            <a:ext cx="3898776" cy="75470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FFFFFF"/>
                </a:solidFill>
                <a:latin typeface="+mn-lt"/>
              </a:rPr>
              <a:t>Back End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691680" y="5141551"/>
            <a:ext cx="4176464" cy="73572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+mn-lt"/>
              </a:rPr>
              <a:t>communicator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127198" y="1754732"/>
            <a:ext cx="43204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接點 69"/>
          <p:cNvCxnSpPr/>
          <p:nvPr/>
        </p:nvCxnSpPr>
        <p:spPr>
          <a:xfrm>
            <a:off x="7013800" y="2535165"/>
            <a:ext cx="0" cy="1353267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上-下雙向箭號 115"/>
          <p:cNvSpPr/>
          <p:nvPr/>
        </p:nvSpPr>
        <p:spPr>
          <a:xfrm>
            <a:off x="7431200" y="2943585"/>
            <a:ext cx="484632" cy="617571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上-下雙向箭號 118"/>
          <p:cNvSpPr/>
          <p:nvPr/>
        </p:nvSpPr>
        <p:spPr>
          <a:xfrm>
            <a:off x="1310887" y="2489679"/>
            <a:ext cx="484632" cy="106468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1205672" y="1664828"/>
            <a:ext cx="6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guest</a:t>
            </a:r>
            <a:endParaRPr lang="zh-TW" altLang="en-US" dirty="0"/>
          </a:p>
        </p:txBody>
      </p:sp>
      <p:sp>
        <p:nvSpPr>
          <p:cNvPr id="122" name="文字方塊 121"/>
          <p:cNvSpPr txBox="1"/>
          <p:nvPr/>
        </p:nvSpPr>
        <p:spPr>
          <a:xfrm>
            <a:off x="6418823" y="1664828"/>
            <a:ext cx="5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host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72620" y="1164052"/>
            <a:ext cx="3149800" cy="92333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Retrieve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the results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Send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results to the front end using the communicator</a:t>
            </a:r>
          </a:p>
        </p:txBody>
      </p:sp>
    </p:spTree>
    <p:extLst>
      <p:ext uri="{BB962C8B-B14F-4D97-AF65-F5344CB8AC3E}">
        <p14:creationId xmlns:p14="http://schemas.microsoft.com/office/powerpoint/2010/main" xmlns="" val="19864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Walkthrough</a:t>
            </a:r>
            <a:endParaRPr lang="zh-TW" altLang="en-US" dirty="0"/>
          </a:p>
        </p:txBody>
      </p:sp>
      <p:sp>
        <p:nvSpPr>
          <p:cNvPr id="118" name="上-下雙向箭號 117"/>
          <p:cNvSpPr/>
          <p:nvPr/>
        </p:nvSpPr>
        <p:spPr>
          <a:xfrm>
            <a:off x="1788625" y="4361146"/>
            <a:ext cx="484632" cy="750483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上-下雙向箭號 116"/>
          <p:cNvSpPr/>
          <p:nvPr/>
        </p:nvSpPr>
        <p:spPr>
          <a:xfrm>
            <a:off x="4860032" y="2943585"/>
            <a:ext cx="484632" cy="217815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5750" y="2129679"/>
            <a:ext cx="2304602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</a:rPr>
              <a:t>User Application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457200" y="3561156"/>
            <a:ext cx="2304602" cy="773443"/>
            <a:chOff x="1680911" y="3876593"/>
            <a:chExt cx="5760000" cy="77344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680911" y="3876593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err="1" smtClean="0">
                  <a:solidFill>
                    <a:srgbClr val="FFFFFF"/>
                  </a:solidFill>
                  <a:latin typeface="+mn-lt"/>
                </a:rPr>
                <a:t>vGPU</a:t>
              </a:r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rgbClr val="FFFFFF"/>
                  </a:solidFill>
                  <a:latin typeface="+mn-lt"/>
                </a:rPr>
                <a:t>Driver API</a:t>
              </a: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680911" y="4290036"/>
              <a:ext cx="5760000" cy="36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dirty="0" smtClean="0">
                  <a:solidFill>
                    <a:srgbClr val="FFFFFF"/>
                  </a:solidFill>
                  <a:latin typeface="+mn-lt"/>
                </a:rPr>
                <a:t>Front End</a:t>
              </a:r>
              <a:endParaRPr lang="en-US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940152" y="3565153"/>
            <a:ext cx="2746648" cy="1179229"/>
            <a:chOff x="6516216" y="4521982"/>
            <a:chExt cx="2304602" cy="1179229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6516216" y="5341211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Enabled Device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516216" y="4931597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6516216" y="4521982"/>
              <a:ext cx="2304602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15367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19939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24511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2908300" indent="-2159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GPU </a:t>
              </a:r>
              <a:r>
                <a:rPr lang="en-US" dirty="0">
                  <a:solidFill>
                    <a:schemeClr val="bg1"/>
                  </a:solidFill>
                  <a:latin typeface="+mn-lt"/>
                </a:rPr>
                <a:t>Driver API</a:t>
              </a:r>
            </a:p>
          </p:txBody>
        </p:sp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788024" y="2175112"/>
            <a:ext cx="3898776" cy="75470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FFFFFF"/>
                </a:solidFill>
                <a:latin typeface="+mn-lt"/>
              </a:rPr>
              <a:t>Back End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691680" y="5141551"/>
            <a:ext cx="4176464" cy="73572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15367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19939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24511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2908300" indent="-2159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+mn-lt"/>
              </a:rPr>
              <a:t>communicator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127198" y="1754732"/>
            <a:ext cx="43204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上-下雙向箭號 115"/>
          <p:cNvSpPr/>
          <p:nvPr/>
        </p:nvSpPr>
        <p:spPr>
          <a:xfrm>
            <a:off x="7431200" y="2943585"/>
            <a:ext cx="484632" cy="617571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上-下雙向箭號 118"/>
          <p:cNvSpPr/>
          <p:nvPr/>
        </p:nvSpPr>
        <p:spPr>
          <a:xfrm>
            <a:off x="1310887" y="2489679"/>
            <a:ext cx="484632" cy="1064685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1205672" y="1664828"/>
            <a:ext cx="6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guest</a:t>
            </a:r>
            <a:endParaRPr lang="zh-TW" altLang="en-US" dirty="0"/>
          </a:p>
        </p:txBody>
      </p:sp>
      <p:sp>
        <p:nvSpPr>
          <p:cNvPr id="122" name="文字方塊 121"/>
          <p:cNvSpPr txBox="1"/>
          <p:nvPr/>
        </p:nvSpPr>
        <p:spPr>
          <a:xfrm>
            <a:off x="6418823" y="1664828"/>
            <a:ext cx="5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host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981133" y="520353"/>
            <a:ext cx="3269585" cy="147732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Interact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with the GPU library (GPU driver ) by terminating the GPU operation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accent6">
                    <a:lumMod val="50000"/>
                  </a:schemeClr>
                </a:solidFill>
              </a:rPr>
              <a:t>Provide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results to the calling program</a:t>
            </a:r>
          </a:p>
        </p:txBody>
      </p:sp>
      <p:cxnSp>
        <p:nvCxnSpPr>
          <p:cNvPr id="3" name="肘形接點 2"/>
          <p:cNvCxnSpPr>
            <a:stCxn id="68" idx="2"/>
            <a:endCxn id="69" idx="2"/>
          </p:cNvCxnSpPr>
          <p:nvPr/>
        </p:nvCxnSpPr>
        <p:spPr>
          <a:xfrm rot="5400000" flipH="1" flipV="1">
            <a:off x="3376498" y="1580799"/>
            <a:ext cx="1040255" cy="3045653"/>
          </a:xfrm>
          <a:prstGeom prst="bentConnector3">
            <a:avLst>
              <a:gd name="adj1" fmla="val -194115"/>
            </a:avLst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2157776" y="3191705"/>
            <a:ext cx="43204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5203429" y="2151450"/>
            <a:ext cx="43204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29590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Virtualization Taxonomy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3886200"/>
            <a:ext cx="8382000" cy="158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4800" y="34290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Front-end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3886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Back-end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143000" y="4876800"/>
            <a:ext cx="3048000" cy="9144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Fixed Pass-through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1:1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800600" y="4876800"/>
            <a:ext cx="3200400" cy="9144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Mediated Pass-through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1:N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3581400" y="3429000"/>
            <a:ext cx="1828800" cy="9144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Hybrid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(Driver VM)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524000" y="2438400"/>
            <a:ext cx="5943600" cy="45720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0" y="19812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API Remoting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172200" y="1981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Device Emulation</a:t>
            </a:r>
            <a:endParaRPr lang="en-US" sz="240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3088-9709-483E-BACF-CA4E297498C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32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76" t="3800" r="1176" b="1701"/>
          <a:stretch/>
        </p:blipFill>
        <p:spPr>
          <a:xfrm>
            <a:off x="4355976" y="4077072"/>
            <a:ext cx="3528392" cy="26462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520280"/>
          </a:xfrm>
        </p:spPr>
        <p:txBody>
          <a:bodyPr/>
          <a:lstStyle/>
          <a:p>
            <a:r>
              <a:rPr lang="en-US" altLang="zh-TW" dirty="0" smtClean="0"/>
              <a:t> Graphics Processing Unit (</a:t>
            </a:r>
            <a:r>
              <a:rPr lang="en-US" altLang="zh-TW" dirty="0"/>
              <a:t>GPU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Driven </a:t>
            </a:r>
            <a:r>
              <a:rPr lang="en-US" altLang="zh-TW" dirty="0"/>
              <a:t>by the </a:t>
            </a:r>
            <a:r>
              <a:rPr lang="en-US" altLang="zh-TW" dirty="0" smtClean="0"/>
              <a:t>market </a:t>
            </a:r>
            <a:r>
              <a:rPr lang="en-US" altLang="zh-TW" dirty="0"/>
              <a:t>demand for </a:t>
            </a:r>
            <a:r>
              <a:rPr lang="en-US" altLang="zh-TW" dirty="0" smtClean="0"/>
              <a:t>real-time</a:t>
            </a:r>
            <a:r>
              <a:rPr lang="en-US" altLang="zh-TW" dirty="0"/>
              <a:t> </a:t>
            </a:r>
            <a:r>
              <a:rPr lang="en-US" altLang="zh-TW" dirty="0" smtClean="0"/>
              <a:t>and </a:t>
            </a:r>
            <a:r>
              <a:rPr lang="en-US" altLang="zh-TW" dirty="0"/>
              <a:t>high-definition 3D graphics, the programmable Graphic Processor Unit </a:t>
            </a:r>
            <a:r>
              <a:rPr lang="en-US" altLang="zh-TW" dirty="0" smtClean="0"/>
              <a:t>(GPU) </a:t>
            </a:r>
            <a:r>
              <a:rPr lang="en-US" altLang="zh-TW" dirty="0"/>
              <a:t>has evolved into a highly parallel, multithreaded, </a:t>
            </a:r>
            <a:r>
              <a:rPr lang="en-US" altLang="zh-TW" dirty="0" smtClean="0"/>
              <a:t>many</a:t>
            </a:r>
            <a:r>
              <a:rPr lang="zh-TW" altLang="en-US" dirty="0" smtClean="0"/>
              <a:t> </a:t>
            </a:r>
            <a:r>
              <a:rPr lang="en-US" altLang="zh-TW" dirty="0" smtClean="0"/>
              <a:t>core </a:t>
            </a:r>
            <a:r>
              <a:rPr lang="en-US" altLang="zh-TW" dirty="0"/>
              <a:t>processor with tremendous computational </a:t>
            </a:r>
            <a:r>
              <a:rPr lang="en-US" altLang="zh-TW" dirty="0" smtClean="0"/>
              <a:t>power </a:t>
            </a:r>
            <a:r>
              <a:rPr lang="en-US" altLang="zh-TW" dirty="0"/>
              <a:t>and very high memory bandwidth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/>
          <a:srcRect l="860" t="6245" r="860" b="3814"/>
          <a:stretch/>
        </p:blipFill>
        <p:spPr>
          <a:xfrm>
            <a:off x="3563888" y="4747809"/>
            <a:ext cx="1800200" cy="12809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/>
          <a:srcRect l="1652" t="21933" r="32419" b="4356"/>
          <a:stretch/>
        </p:blipFill>
        <p:spPr>
          <a:xfrm>
            <a:off x="1597174" y="4149080"/>
            <a:ext cx="2376264" cy="13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929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Virtualization Taxonomy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3088-9709-483E-BACF-CA4E297498C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0" name="內容版面配置區 19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5184576"/>
          </a:xfrm>
        </p:spPr>
        <p:txBody>
          <a:bodyPr>
            <a:normAutofit fontScale="47500" lnSpcReduction="20000"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TW" sz="4400" dirty="0" smtClean="0"/>
              <a:t>Major distinction is based on where we cut the driver stack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TW" sz="3800" dirty="0" smtClean="0"/>
              <a:t>Front-end</a:t>
            </a:r>
            <a:r>
              <a:rPr lang="en-US" altLang="zh-TW" sz="3800" dirty="0" smtClean="0"/>
              <a:t>: Hardware-specific drivers are </a:t>
            </a:r>
            <a:r>
              <a:rPr lang="en-US" altLang="zh-TW" sz="3800" dirty="0" smtClean="0"/>
              <a:t>in the VM</a:t>
            </a:r>
            <a:endParaRPr lang="en-US" altLang="zh-TW" sz="3800" dirty="0" smtClean="0"/>
          </a:p>
          <a:p>
            <a:pPr lvl="2">
              <a:buFont typeface="Wingdings" pitchFamily="2" charset="2"/>
              <a:buChar char="n"/>
            </a:pPr>
            <a:r>
              <a:rPr lang="en-US" altLang="zh-TW" sz="3400" dirty="0" smtClean="0"/>
              <a:t>Good portability, mediocre speed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TW" sz="3800" dirty="0" smtClean="0"/>
              <a:t>Back-end: </a:t>
            </a:r>
            <a:r>
              <a:rPr lang="en-US" altLang="zh-TW" sz="3800" dirty="0" smtClean="0"/>
              <a:t>Hardware-specific drivers are </a:t>
            </a:r>
            <a:r>
              <a:rPr lang="en-US" altLang="zh-TW" sz="3800" dirty="0" smtClean="0"/>
              <a:t>in the </a:t>
            </a:r>
            <a:r>
              <a:rPr lang="en-US" altLang="zh-TW" sz="3800" dirty="0" smtClean="0"/>
              <a:t>host or hypervisor</a:t>
            </a:r>
            <a:endParaRPr lang="en-US" altLang="zh-TW" sz="3800" dirty="0" smtClean="0"/>
          </a:p>
          <a:p>
            <a:pPr lvl="2">
              <a:buFont typeface="Wingdings" pitchFamily="2" charset="2"/>
              <a:buChar char="n"/>
            </a:pPr>
            <a:r>
              <a:rPr lang="en-US" altLang="zh-TW" sz="3400" dirty="0" smtClean="0"/>
              <a:t>Bad portability, good speed</a:t>
            </a:r>
          </a:p>
          <a:p>
            <a:pPr lvl="0">
              <a:buFont typeface="Wingdings" pitchFamily="2" charset="2"/>
              <a:buChar char="l"/>
            </a:pPr>
            <a:endParaRPr lang="en-US" altLang="zh-TW" dirty="0" smtClean="0"/>
          </a:p>
          <a:p>
            <a:pPr lvl="0">
              <a:buFont typeface="Wingdings" pitchFamily="2" charset="2"/>
              <a:buChar char="l"/>
            </a:pPr>
            <a:r>
              <a:rPr lang="en-US" altLang="zh-TW" sz="4400" dirty="0" smtClean="0"/>
              <a:t>Back-end</a:t>
            </a:r>
            <a:r>
              <a:rPr lang="en-US" altLang="zh-TW" sz="4400" dirty="0" smtClean="0"/>
              <a:t>: Fixed vs. Mediated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TW" sz="3800" dirty="0" smtClean="0"/>
              <a:t>Fixed: one device, one VM. Easy with an IOMMU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TW" sz="3800" dirty="0" smtClean="0"/>
              <a:t>Mediated: Hardware-assisted multiplexing, to share one device with multiple VMs</a:t>
            </a:r>
          </a:p>
          <a:p>
            <a:pPr lvl="2">
              <a:buFont typeface="Wingdings" pitchFamily="2" charset="2"/>
              <a:buChar char="n"/>
            </a:pPr>
            <a:r>
              <a:rPr lang="en-US" altLang="zh-TW" sz="4000" dirty="0" smtClean="0"/>
              <a:t>Requires modified GPU hardware/drivers (Vendor support)</a:t>
            </a:r>
          </a:p>
          <a:p>
            <a:pPr lvl="0">
              <a:buFont typeface="Wingdings" pitchFamily="2" charset="2"/>
              <a:buChar char="l"/>
            </a:pPr>
            <a:endParaRPr lang="en-US" altLang="zh-TW" dirty="0" smtClean="0"/>
          </a:p>
          <a:p>
            <a:pPr lvl="0">
              <a:buFont typeface="Wingdings" pitchFamily="2" charset="2"/>
              <a:buChar char="l"/>
            </a:pPr>
            <a:r>
              <a:rPr lang="en-US" altLang="zh-TW" sz="4400" dirty="0" smtClean="0"/>
              <a:t>Front-end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TW" sz="3800" dirty="0" smtClean="0"/>
              <a:t>API </a:t>
            </a:r>
            <a:r>
              <a:rPr lang="en-US" altLang="zh-TW" sz="3800" dirty="0" err="1" smtClean="0"/>
              <a:t>remoting</a:t>
            </a:r>
            <a:r>
              <a:rPr lang="en-US" altLang="zh-TW" sz="3800" dirty="0" smtClean="0"/>
              <a:t>: replace API in VM with a forwarding layer. Marshall each call, execute on host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TW" sz="3800" dirty="0" smtClean="0"/>
              <a:t>Device emulation: Exact emulation of a physical GPU</a:t>
            </a:r>
          </a:p>
          <a:p>
            <a:pPr lvl="0">
              <a:buFont typeface="Wingdings" pitchFamily="2" charset="2"/>
              <a:buChar char="l"/>
            </a:pPr>
            <a:endParaRPr lang="en-US" altLang="zh-TW" dirty="0" smtClean="0"/>
          </a:p>
          <a:p>
            <a:pPr lvl="0">
              <a:buFont typeface="Wingdings" pitchFamily="2" charset="2"/>
              <a:buChar char="l"/>
            </a:pPr>
            <a:r>
              <a:rPr lang="en-US" altLang="zh-TW" sz="4400" dirty="0" smtClean="0"/>
              <a:t>There are also hybrid approaches: For example, a driver VM using fixed pass-through plus API </a:t>
            </a:r>
            <a:r>
              <a:rPr lang="en-US" altLang="zh-TW" sz="4400" dirty="0" err="1" smtClean="0"/>
              <a:t>remoting</a:t>
            </a:r>
            <a:endParaRPr lang="en-US" altLang="zh-TW" sz="4400" dirty="0" smtClean="0"/>
          </a:p>
        </p:txBody>
      </p:sp>
    </p:spTree>
    <p:extLst>
      <p:ext uri="{BB962C8B-B14F-4D97-AF65-F5344CB8AC3E}">
        <p14:creationId xmlns:p14="http://schemas.microsoft.com/office/powerpoint/2010/main" xmlns="" val="42516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</a:t>
            </a:r>
            <a:r>
              <a:rPr lang="en-US" altLang="zh-TW" dirty="0" err="1" smtClean="0"/>
              <a:t>Remoting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3877891"/>
          </a:xfrm>
        </p:spPr>
        <p:txBody>
          <a:bodyPr/>
          <a:lstStyle/>
          <a:p>
            <a:r>
              <a:rPr lang="en-US" altLang="zh-TW" dirty="0" smtClean="0"/>
              <a:t>Time-sharing real device</a:t>
            </a:r>
          </a:p>
          <a:p>
            <a:r>
              <a:rPr lang="en-US" altLang="zh-TW" dirty="0" smtClean="0"/>
              <a:t>Client-server architecture</a:t>
            </a:r>
          </a:p>
          <a:p>
            <a:r>
              <a:rPr lang="en-US" altLang="zh-TW" dirty="0" smtClean="0"/>
              <a:t>Analogous to full </a:t>
            </a:r>
            <a:r>
              <a:rPr lang="en-US" altLang="zh-TW" dirty="0" err="1" smtClean="0"/>
              <a:t>paravirtualization</a:t>
            </a:r>
            <a:r>
              <a:rPr lang="en-US" altLang="zh-TW" dirty="0" smtClean="0"/>
              <a:t> of a TCP offload engine</a:t>
            </a:r>
          </a:p>
          <a:p>
            <a:r>
              <a:rPr lang="en-US" altLang="zh-TW" dirty="0" smtClean="0"/>
              <a:t>Hardware </a:t>
            </a:r>
            <a:r>
              <a:rPr lang="en-US" altLang="zh-TW" dirty="0" smtClean="0"/>
              <a:t>varied by vendors, it is not necessary for VM-developer to </a:t>
            </a:r>
            <a:r>
              <a:rPr lang="en-US" altLang="zh-TW" dirty="0" smtClean="0"/>
              <a:t>implements </a:t>
            </a:r>
            <a:r>
              <a:rPr lang="en-US" altLang="zh-TW" dirty="0" smtClean="0"/>
              <a:t>hardware drivers for </a:t>
            </a:r>
            <a:r>
              <a:rPr lang="en-US" altLang="zh-TW" dirty="0" smtClean="0"/>
              <a:t>them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184" y="5213221"/>
            <a:ext cx="1673225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8934" y="5319583"/>
            <a:ext cx="1619250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017"/>
          <a:stretch/>
        </p:blipFill>
        <p:spPr bwMode="auto">
          <a:xfrm>
            <a:off x="1907035" y="5268783"/>
            <a:ext cx="1115838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09010" y="5302914"/>
            <a:ext cx="126047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57085" y="5239407"/>
            <a:ext cx="1439863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3741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API Remoting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1475656" y="1700808"/>
            <a:ext cx="6336704" cy="4543400"/>
            <a:chOff x="990600" y="1371600"/>
            <a:chExt cx="7924800" cy="4800600"/>
          </a:xfrm>
        </p:grpSpPr>
        <p:sp>
          <p:nvSpPr>
            <p:cNvPr id="16387" name="AutoShape 40"/>
            <p:cNvSpPr>
              <a:spLocks noChangeArrowheads="1"/>
            </p:cNvSpPr>
            <p:nvPr/>
          </p:nvSpPr>
          <p:spPr bwMode="auto">
            <a:xfrm>
              <a:off x="4876800" y="4724400"/>
              <a:ext cx="2667000" cy="457200"/>
            </a:xfrm>
            <a:prstGeom prst="roundRect">
              <a:avLst>
                <a:gd name="adj" fmla="val 16667"/>
              </a:avLst>
            </a:prstGeom>
            <a:solidFill>
              <a:srgbClr val="33691C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GPU</a:t>
              </a:r>
            </a:p>
          </p:txBody>
        </p:sp>
        <p:sp>
          <p:nvSpPr>
            <p:cNvPr id="5" name="AutoShape 37"/>
            <p:cNvSpPr>
              <a:spLocks noChangeArrowheads="1"/>
            </p:cNvSpPr>
            <p:nvPr/>
          </p:nvSpPr>
          <p:spPr bwMode="auto">
            <a:xfrm>
              <a:off x="4876800" y="3124200"/>
              <a:ext cx="2667000" cy="6096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6389" name="AutoShape 8"/>
            <p:cNvSpPr>
              <a:spLocks noChangeArrowheads="1"/>
            </p:cNvSpPr>
            <p:nvPr/>
          </p:nvSpPr>
          <p:spPr bwMode="auto">
            <a:xfrm>
              <a:off x="4876800" y="4267200"/>
              <a:ext cx="2667000" cy="304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GPU Driver</a:t>
              </a:r>
            </a:p>
          </p:txBody>
        </p:sp>
        <p:sp>
          <p:nvSpPr>
            <p:cNvPr id="16390" name="AutoShape 8"/>
            <p:cNvSpPr>
              <a:spLocks noChangeArrowheads="1"/>
            </p:cNvSpPr>
            <p:nvPr/>
          </p:nvSpPr>
          <p:spPr bwMode="auto">
            <a:xfrm>
              <a:off x="4876800" y="3886200"/>
              <a:ext cx="2667000" cy="304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OpenGL / Direct3D</a:t>
              </a:r>
            </a:p>
          </p:txBody>
        </p:sp>
        <p:sp>
          <p:nvSpPr>
            <p:cNvPr id="16391" name="TextBox 12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13716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Hardware</a:t>
              </a:r>
            </a:p>
          </p:txBody>
        </p:sp>
        <p:sp>
          <p:nvSpPr>
            <p:cNvPr id="16392" name="TextBox 13"/>
            <p:cNvSpPr txBox="1">
              <a:spLocks noChangeArrowheads="1"/>
            </p:cNvSpPr>
            <p:nvPr/>
          </p:nvSpPr>
          <p:spPr bwMode="auto">
            <a:xfrm>
              <a:off x="7543800" y="4267200"/>
              <a:ext cx="13716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Kernel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2097088" y="3771900"/>
              <a:ext cx="4799012" cy="1588"/>
            </a:xfrm>
            <a:prstGeom prst="line">
              <a:avLst/>
            </a:prstGeom>
            <a:ln w="4762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94" name="TextBox 20"/>
            <p:cNvSpPr txBox="1">
              <a:spLocks noChangeArrowheads="1"/>
            </p:cNvSpPr>
            <p:nvPr/>
          </p:nvSpPr>
          <p:spPr bwMode="auto">
            <a:xfrm>
              <a:off x="4572000" y="1371600"/>
              <a:ext cx="606425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Host</a:t>
              </a:r>
            </a:p>
          </p:txBody>
        </p:sp>
        <p:sp>
          <p:nvSpPr>
            <p:cNvPr id="16395" name="TextBox 21"/>
            <p:cNvSpPr txBox="1">
              <a:spLocks noChangeArrowheads="1"/>
            </p:cNvSpPr>
            <p:nvPr/>
          </p:nvSpPr>
          <p:spPr bwMode="auto">
            <a:xfrm>
              <a:off x="3657600" y="1371600"/>
              <a:ext cx="733425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/>
                <a:t>Guest</a:t>
              </a:r>
            </a:p>
          </p:txBody>
        </p:sp>
        <p:sp>
          <p:nvSpPr>
            <p:cNvPr id="16396" name="TextBox 22"/>
            <p:cNvSpPr txBox="1">
              <a:spLocks noChangeArrowheads="1"/>
            </p:cNvSpPr>
            <p:nvPr/>
          </p:nvSpPr>
          <p:spPr bwMode="auto">
            <a:xfrm>
              <a:off x="7543800" y="3886200"/>
              <a:ext cx="13716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API</a:t>
              </a:r>
            </a:p>
          </p:txBody>
        </p:sp>
        <p:sp>
          <p:nvSpPr>
            <p:cNvPr id="16397" name="TextBox 23"/>
            <p:cNvSpPr txBox="1">
              <a:spLocks noChangeArrowheads="1"/>
            </p:cNvSpPr>
            <p:nvPr/>
          </p:nvSpPr>
          <p:spPr bwMode="auto">
            <a:xfrm>
              <a:off x="7543800" y="3276600"/>
              <a:ext cx="13716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dirty="0" smtClean="0"/>
                <a:t>User-level</a:t>
              </a:r>
              <a:endParaRPr lang="en-US" sz="1400" dirty="0"/>
            </a:p>
          </p:txBody>
        </p:sp>
        <p:sp>
          <p:nvSpPr>
            <p:cNvPr id="16398" name="AutoShape 10"/>
            <p:cNvSpPr>
              <a:spLocks noChangeArrowheads="1"/>
            </p:cNvSpPr>
            <p:nvPr/>
          </p:nvSpPr>
          <p:spPr bwMode="auto">
            <a:xfrm>
              <a:off x="5029200" y="3276600"/>
              <a:ext cx="2362200" cy="3048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RPC Endpoint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6399" name="AutoShape 37"/>
            <p:cNvSpPr>
              <a:spLocks noChangeArrowheads="1"/>
            </p:cNvSpPr>
            <p:nvPr/>
          </p:nvSpPr>
          <p:spPr bwMode="auto">
            <a:xfrm>
              <a:off x="1447800" y="3048000"/>
              <a:ext cx="838200" cy="685800"/>
            </a:xfrm>
            <a:prstGeom prst="roundRect">
              <a:avLst>
                <a:gd name="adj" fmla="val 16667"/>
              </a:avLst>
            </a:prstGeom>
            <a:solidFill>
              <a:srgbClr val="FF640A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6400" name="AutoShape 37"/>
            <p:cNvSpPr>
              <a:spLocks noChangeArrowheads="1"/>
            </p:cNvSpPr>
            <p:nvPr/>
          </p:nvSpPr>
          <p:spPr bwMode="auto">
            <a:xfrm>
              <a:off x="2362200" y="3048000"/>
              <a:ext cx="838200" cy="685800"/>
            </a:xfrm>
            <a:prstGeom prst="roundRect">
              <a:avLst>
                <a:gd name="adj" fmla="val 16667"/>
              </a:avLst>
            </a:prstGeom>
            <a:solidFill>
              <a:srgbClr val="FF640A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6401" name="AutoShape 37"/>
            <p:cNvSpPr>
              <a:spLocks noChangeArrowheads="1"/>
            </p:cNvSpPr>
            <p:nvPr/>
          </p:nvSpPr>
          <p:spPr bwMode="auto">
            <a:xfrm>
              <a:off x="3276600" y="3048000"/>
              <a:ext cx="838200" cy="685800"/>
            </a:xfrm>
            <a:prstGeom prst="roundRect">
              <a:avLst>
                <a:gd name="adj" fmla="val 16667"/>
              </a:avLst>
            </a:prstGeom>
            <a:solidFill>
              <a:srgbClr val="FF640A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6402" name="TextBox 50"/>
            <p:cNvSpPr txBox="1">
              <a:spLocks noChangeArrowheads="1"/>
            </p:cNvSpPr>
            <p:nvPr/>
          </p:nvSpPr>
          <p:spPr bwMode="auto">
            <a:xfrm>
              <a:off x="990600" y="3886200"/>
              <a:ext cx="474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400"/>
                <a:t>API</a:t>
              </a:r>
            </a:p>
          </p:txBody>
        </p:sp>
        <p:sp>
          <p:nvSpPr>
            <p:cNvPr id="16403" name="AutoShape 8"/>
            <p:cNvSpPr>
              <a:spLocks noChangeArrowheads="1"/>
            </p:cNvSpPr>
            <p:nvPr/>
          </p:nvSpPr>
          <p:spPr bwMode="auto">
            <a:xfrm>
              <a:off x="1447800" y="3886200"/>
              <a:ext cx="2667000" cy="304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OpenGL / Direct3D Redirector</a:t>
              </a:r>
            </a:p>
          </p:txBody>
        </p:sp>
        <p:cxnSp>
          <p:nvCxnSpPr>
            <p:cNvPr id="56" name="Shape 55"/>
            <p:cNvCxnSpPr>
              <a:stCxn id="16403" idx="3"/>
              <a:endCxn id="16398" idx="1"/>
            </p:cNvCxnSpPr>
            <p:nvPr/>
          </p:nvCxnSpPr>
          <p:spPr>
            <a:xfrm flipV="1">
              <a:off x="4114800" y="3429000"/>
              <a:ext cx="914400" cy="609600"/>
            </a:xfrm>
            <a:prstGeom prst="curvedConnector3">
              <a:avLst>
                <a:gd name="adj1" fmla="val 50000"/>
              </a:avLst>
            </a:prstGeom>
            <a:ln w="9525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757857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 </a:t>
            </a:r>
            <a:r>
              <a:rPr lang="en-US" altLang="zh-TW" dirty="0" err="1" smtClean="0"/>
              <a:t>Remoting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smtClean="0"/>
              <a:t>Easy to get working</a:t>
            </a:r>
          </a:p>
          <a:p>
            <a:pPr lvl="1"/>
            <a:r>
              <a:rPr lang="en-US" altLang="zh-TW" dirty="0" smtClean="0"/>
              <a:t>Easy to support new APIs/features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Con</a:t>
            </a:r>
          </a:p>
          <a:p>
            <a:pPr lvl="1"/>
            <a:r>
              <a:rPr lang="en-US" altLang="zh-TW" dirty="0" smtClean="0"/>
              <a:t>Hard to make </a:t>
            </a:r>
            <a:r>
              <a:rPr lang="en-US" altLang="zh-TW" dirty="0" err="1" smtClean="0"/>
              <a:t>performant</a:t>
            </a:r>
            <a:r>
              <a:rPr lang="en-US" altLang="zh-TW" dirty="0" smtClean="0"/>
              <a:t> (Where do objects live? When to cross RPC boundary? Caches? Batching?)</a:t>
            </a:r>
          </a:p>
          <a:p>
            <a:pPr lvl="1"/>
            <a:r>
              <a:rPr lang="en-US" altLang="zh-TW" dirty="0" smtClean="0"/>
              <a:t>VM Goodness (</a:t>
            </a:r>
            <a:r>
              <a:rPr lang="en-US" altLang="zh-TW" dirty="0" err="1" smtClean="0"/>
              <a:t>checkpointing</a:t>
            </a:r>
            <a:r>
              <a:rPr lang="en-US" altLang="zh-TW" dirty="0" smtClean="0"/>
              <a:t>, portability) is really hard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Who’s using it?</a:t>
            </a:r>
          </a:p>
          <a:p>
            <a:pPr lvl="1"/>
            <a:r>
              <a:rPr lang="en-US" altLang="zh-TW" dirty="0" smtClean="0"/>
              <a:t>Parallels’ initial GL implementation</a:t>
            </a:r>
          </a:p>
          <a:p>
            <a:pPr lvl="1"/>
            <a:r>
              <a:rPr lang="en-US" altLang="zh-TW" dirty="0" smtClean="0"/>
              <a:t>Remote rendering: GLX, Chromium project</a:t>
            </a:r>
          </a:p>
          <a:p>
            <a:pPr lvl="1"/>
            <a:r>
              <a:rPr lang="en-US" altLang="zh-TW" dirty="0" smtClean="0"/>
              <a:t>Open source “VMGL”: OpenGL on VMware and </a:t>
            </a:r>
            <a:r>
              <a:rPr lang="en-US" altLang="zh-TW" dirty="0" err="1" smtClean="0"/>
              <a:t>Xen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xmlns="" val="20292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Related work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These are downloadable and can be used</a:t>
            </a:r>
          </a:p>
          <a:p>
            <a:pPr lvl="1"/>
            <a:r>
              <a:rPr lang="en-US" altLang="zh-TW" dirty="0" err="1" smtClean="0"/>
              <a:t>rCUDA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http</a:t>
            </a:r>
            <a:r>
              <a:rPr lang="en-US" altLang="zh-TW" dirty="0"/>
              <a:t>://www.rcuda.net/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vCUDA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http</a:t>
            </a:r>
            <a:r>
              <a:rPr lang="en-US" altLang="zh-TW" dirty="0"/>
              <a:t>://hgpu.org/?p=8070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gVirtuS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http</a:t>
            </a:r>
            <a:r>
              <a:rPr lang="en-US" altLang="zh-TW" dirty="0"/>
              <a:t>://osl.uniparthenope.it/projects/gvirtus/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VirtualGL</a:t>
            </a:r>
            <a:endParaRPr lang="en-US" altLang="zh-TW" dirty="0" smtClean="0"/>
          </a:p>
          <a:p>
            <a:pPr lvl="2"/>
            <a:r>
              <a:rPr lang="en-US" altLang="zh-TW" dirty="0"/>
              <a:t>http://www.virtualgl.org/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2132856"/>
            <a:ext cx="3321042" cy="1220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5301208"/>
            <a:ext cx="3241635" cy="1026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2290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Other Issues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 concept of “</a:t>
            </a:r>
            <a:r>
              <a:rPr lang="en-US" altLang="zh-TW" dirty="0"/>
              <a:t>API </a:t>
            </a:r>
            <a:r>
              <a:rPr lang="en-US" altLang="zh-TW" dirty="0" err="1"/>
              <a:t>Remoting</a:t>
            </a:r>
            <a:r>
              <a:rPr lang="en-US" altLang="zh-TW" dirty="0" smtClean="0"/>
              <a:t>” is simple, but </a:t>
            </a:r>
            <a:r>
              <a:rPr lang="en-US" altLang="zh-TW" dirty="0"/>
              <a:t>implementation is </a:t>
            </a:r>
            <a:r>
              <a:rPr lang="en-US" altLang="zh-TW" dirty="0" smtClean="0"/>
              <a:t>cumbersome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r>
              <a:rPr lang="en-US" altLang="zh-TW" dirty="0" smtClean="0"/>
              <a:t>Engineers have to maintain all APIs to be emulated, but API spec may change in the future. </a:t>
            </a:r>
          </a:p>
          <a:p>
            <a:r>
              <a:rPr lang="en-US" altLang="zh-TW" dirty="0" smtClean="0"/>
              <a:t>There are many different APIs related to GPU. Example: OpenGL, DirectX, CUDA, </a:t>
            </a:r>
            <a:r>
              <a:rPr lang="en-US" altLang="zh-TW" dirty="0" err="1" smtClean="0"/>
              <a:t>OpenCL</a:t>
            </a:r>
            <a:r>
              <a:rPr lang="en-US" altLang="zh-TW" dirty="0" smtClean="0"/>
              <a:t>…</a:t>
            </a:r>
          </a:p>
          <a:p>
            <a:pPr lvl="1"/>
            <a:r>
              <a:rPr lang="en-US" altLang="zh-TW" dirty="0" smtClean="0"/>
              <a:t>VMware View 5.2 </a:t>
            </a:r>
            <a:r>
              <a:rPr lang="en-US" altLang="zh-TW" dirty="0" err="1" smtClean="0"/>
              <a:t>vSGA</a:t>
            </a:r>
            <a:r>
              <a:rPr lang="en-US" altLang="zh-TW" dirty="0" smtClean="0"/>
              <a:t> support DirectX</a:t>
            </a:r>
          </a:p>
          <a:p>
            <a:pPr lvl="1"/>
            <a:r>
              <a:rPr lang="en-US" altLang="zh-TW" dirty="0" err="1" smtClean="0"/>
              <a:t>rCUDA</a:t>
            </a:r>
            <a:r>
              <a:rPr lang="en-US" altLang="zh-TW" dirty="0" smtClean="0"/>
              <a:t> support CUDA</a:t>
            </a:r>
            <a:endParaRPr lang="en-US" altLang="zh-TW" dirty="0"/>
          </a:p>
          <a:p>
            <a:pPr lvl="1"/>
            <a:r>
              <a:rPr lang="en-US" altLang="zh-TW" dirty="0" err="1" smtClean="0"/>
              <a:t>VirtualGL</a:t>
            </a:r>
            <a:r>
              <a:rPr lang="en-US" altLang="zh-TW" dirty="0" smtClean="0"/>
              <a:t> support OpenGL</a:t>
            </a:r>
          </a:p>
        </p:txBody>
      </p:sp>
    </p:spTree>
    <p:extLst>
      <p:ext uri="{BB962C8B-B14F-4D97-AF65-F5344CB8AC3E}">
        <p14:creationId xmlns:p14="http://schemas.microsoft.com/office/powerpoint/2010/main" xmlns="" val="163037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Device Emulation</a:t>
            </a:r>
          </a:p>
        </p:txBody>
      </p:sp>
      <p:grpSp>
        <p:nvGrpSpPr>
          <p:cNvPr id="2" name="群組 30"/>
          <p:cNvGrpSpPr/>
          <p:nvPr/>
        </p:nvGrpSpPr>
        <p:grpSpPr>
          <a:xfrm>
            <a:off x="1115616" y="2852936"/>
            <a:ext cx="7151712" cy="3744416"/>
            <a:chOff x="379413" y="1371600"/>
            <a:chExt cx="8535987" cy="4953000"/>
          </a:xfrm>
        </p:grpSpPr>
        <p:sp>
          <p:nvSpPr>
            <p:cNvPr id="17411" name="AutoShape 40"/>
            <p:cNvSpPr>
              <a:spLocks noChangeArrowheads="1"/>
            </p:cNvSpPr>
            <p:nvPr/>
          </p:nvSpPr>
          <p:spPr bwMode="auto">
            <a:xfrm>
              <a:off x="4876800" y="4800600"/>
              <a:ext cx="2667000" cy="457200"/>
            </a:xfrm>
            <a:prstGeom prst="roundRect">
              <a:avLst>
                <a:gd name="adj" fmla="val 16667"/>
              </a:avLst>
            </a:prstGeom>
            <a:solidFill>
              <a:srgbClr val="33691C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GPU</a:t>
              </a:r>
            </a:p>
          </p:txBody>
        </p:sp>
        <p:sp>
          <p:nvSpPr>
            <p:cNvPr id="5" name="AutoShape 37"/>
            <p:cNvSpPr>
              <a:spLocks noChangeArrowheads="1"/>
            </p:cNvSpPr>
            <p:nvPr/>
          </p:nvSpPr>
          <p:spPr bwMode="auto">
            <a:xfrm>
              <a:off x="4876800" y="2057400"/>
              <a:ext cx="2667000" cy="1752600"/>
            </a:xfrm>
            <a:prstGeom prst="roundRect">
              <a:avLst>
                <a:gd name="adj" fmla="val 7992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7413" name="AutoShape 8"/>
            <p:cNvSpPr>
              <a:spLocks noChangeArrowheads="1"/>
            </p:cNvSpPr>
            <p:nvPr/>
          </p:nvSpPr>
          <p:spPr bwMode="auto">
            <a:xfrm>
              <a:off x="4876800" y="4343400"/>
              <a:ext cx="2667000" cy="304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GPU Driver</a:t>
              </a:r>
            </a:p>
          </p:txBody>
        </p:sp>
        <p:sp>
          <p:nvSpPr>
            <p:cNvPr id="17414" name="AutoShape 8"/>
            <p:cNvSpPr>
              <a:spLocks noChangeArrowheads="1"/>
            </p:cNvSpPr>
            <p:nvPr/>
          </p:nvSpPr>
          <p:spPr bwMode="auto">
            <a:xfrm>
              <a:off x="4876800" y="3962400"/>
              <a:ext cx="2667000" cy="304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OpenGL / Direct3D</a:t>
              </a:r>
            </a:p>
          </p:txBody>
        </p:sp>
        <p:sp>
          <p:nvSpPr>
            <p:cNvPr id="17415" name="TextBox 12"/>
            <p:cNvSpPr txBox="1">
              <a:spLocks noChangeArrowheads="1"/>
            </p:cNvSpPr>
            <p:nvPr/>
          </p:nvSpPr>
          <p:spPr bwMode="auto">
            <a:xfrm>
              <a:off x="7543800" y="4876800"/>
              <a:ext cx="13716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Hardware</a:t>
              </a:r>
            </a:p>
          </p:txBody>
        </p:sp>
        <p:sp>
          <p:nvSpPr>
            <p:cNvPr id="17416" name="TextBox 13"/>
            <p:cNvSpPr txBox="1">
              <a:spLocks noChangeArrowheads="1"/>
            </p:cNvSpPr>
            <p:nvPr/>
          </p:nvSpPr>
          <p:spPr bwMode="auto">
            <a:xfrm>
              <a:off x="7543800" y="4343400"/>
              <a:ext cx="13716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Kernel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2020888" y="3848100"/>
              <a:ext cx="4951412" cy="1588"/>
            </a:xfrm>
            <a:prstGeom prst="line">
              <a:avLst/>
            </a:prstGeom>
            <a:ln w="4762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18" name="TextBox 20"/>
            <p:cNvSpPr txBox="1">
              <a:spLocks noChangeArrowheads="1"/>
            </p:cNvSpPr>
            <p:nvPr/>
          </p:nvSpPr>
          <p:spPr bwMode="auto">
            <a:xfrm>
              <a:off x="4572000" y="1371600"/>
              <a:ext cx="606425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Host</a:t>
              </a:r>
            </a:p>
          </p:txBody>
        </p:sp>
        <p:sp>
          <p:nvSpPr>
            <p:cNvPr id="17419" name="TextBox 21"/>
            <p:cNvSpPr txBox="1">
              <a:spLocks noChangeArrowheads="1"/>
            </p:cNvSpPr>
            <p:nvPr/>
          </p:nvSpPr>
          <p:spPr bwMode="auto">
            <a:xfrm>
              <a:off x="3657600" y="1371600"/>
              <a:ext cx="733425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dirty="0"/>
                <a:t>Guest</a:t>
              </a:r>
            </a:p>
          </p:txBody>
        </p:sp>
        <p:sp>
          <p:nvSpPr>
            <p:cNvPr id="17420" name="TextBox 22"/>
            <p:cNvSpPr txBox="1">
              <a:spLocks noChangeArrowheads="1"/>
            </p:cNvSpPr>
            <p:nvPr/>
          </p:nvSpPr>
          <p:spPr bwMode="auto">
            <a:xfrm>
              <a:off x="7543800" y="3962400"/>
              <a:ext cx="13716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API</a:t>
              </a:r>
            </a:p>
          </p:txBody>
        </p:sp>
        <p:sp>
          <p:nvSpPr>
            <p:cNvPr id="17421" name="TextBox 23"/>
            <p:cNvSpPr txBox="1">
              <a:spLocks noChangeArrowheads="1"/>
            </p:cNvSpPr>
            <p:nvPr/>
          </p:nvSpPr>
          <p:spPr bwMode="auto">
            <a:xfrm>
              <a:off x="7543800" y="2743200"/>
              <a:ext cx="13716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dirty="0" smtClean="0"/>
                <a:t>User-level</a:t>
              </a:r>
              <a:endParaRPr lang="en-US" sz="1400" dirty="0"/>
            </a:p>
          </p:txBody>
        </p:sp>
        <p:sp>
          <p:nvSpPr>
            <p:cNvPr id="17422" name="AutoShape 10"/>
            <p:cNvSpPr>
              <a:spLocks noChangeArrowheads="1"/>
            </p:cNvSpPr>
            <p:nvPr/>
          </p:nvSpPr>
          <p:spPr bwMode="auto">
            <a:xfrm>
              <a:off x="5029200" y="3352800"/>
              <a:ext cx="2362200" cy="3048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Rendering Backend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423" name="AutoShape 40"/>
            <p:cNvSpPr>
              <a:spLocks noChangeArrowheads="1"/>
            </p:cNvSpPr>
            <p:nvPr/>
          </p:nvSpPr>
          <p:spPr bwMode="auto">
            <a:xfrm>
              <a:off x="1447800" y="4800600"/>
              <a:ext cx="2667000" cy="457200"/>
            </a:xfrm>
            <a:prstGeom prst="roundRect">
              <a:avLst>
                <a:gd name="adj" fmla="val 16667"/>
              </a:avLst>
            </a:prstGeom>
            <a:solidFill>
              <a:srgbClr val="33691C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Virtual GPU</a:t>
              </a:r>
            </a:p>
          </p:txBody>
        </p:sp>
        <p:sp>
          <p:nvSpPr>
            <p:cNvPr id="17424" name="AutoShape 8"/>
            <p:cNvSpPr>
              <a:spLocks noChangeArrowheads="1"/>
            </p:cNvSpPr>
            <p:nvPr/>
          </p:nvSpPr>
          <p:spPr bwMode="auto">
            <a:xfrm>
              <a:off x="1447800" y="4343400"/>
              <a:ext cx="2667000" cy="304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Virtual GPU Driver</a:t>
              </a:r>
            </a:p>
          </p:txBody>
        </p:sp>
        <p:sp>
          <p:nvSpPr>
            <p:cNvPr id="17425" name="AutoShape 37"/>
            <p:cNvSpPr>
              <a:spLocks noChangeArrowheads="1"/>
            </p:cNvSpPr>
            <p:nvPr/>
          </p:nvSpPr>
          <p:spPr bwMode="auto">
            <a:xfrm>
              <a:off x="1447800" y="3124200"/>
              <a:ext cx="838200" cy="685800"/>
            </a:xfrm>
            <a:prstGeom prst="roundRect">
              <a:avLst>
                <a:gd name="adj" fmla="val 16667"/>
              </a:avLst>
            </a:prstGeom>
            <a:solidFill>
              <a:srgbClr val="FF640A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7426" name="AutoShape 37"/>
            <p:cNvSpPr>
              <a:spLocks noChangeArrowheads="1"/>
            </p:cNvSpPr>
            <p:nvPr/>
          </p:nvSpPr>
          <p:spPr bwMode="auto">
            <a:xfrm>
              <a:off x="2362200" y="3124200"/>
              <a:ext cx="838200" cy="685800"/>
            </a:xfrm>
            <a:prstGeom prst="roundRect">
              <a:avLst>
                <a:gd name="adj" fmla="val 16667"/>
              </a:avLst>
            </a:prstGeom>
            <a:solidFill>
              <a:srgbClr val="FF640A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7427" name="AutoShape 37"/>
            <p:cNvSpPr>
              <a:spLocks noChangeArrowheads="1"/>
            </p:cNvSpPr>
            <p:nvPr/>
          </p:nvSpPr>
          <p:spPr bwMode="auto">
            <a:xfrm>
              <a:off x="3276600" y="3124200"/>
              <a:ext cx="838200" cy="685800"/>
            </a:xfrm>
            <a:prstGeom prst="roundRect">
              <a:avLst>
                <a:gd name="adj" fmla="val 16667"/>
              </a:avLst>
            </a:prstGeom>
            <a:solidFill>
              <a:srgbClr val="FF640A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7428" name="TextBox 48"/>
            <p:cNvSpPr txBox="1">
              <a:spLocks noChangeArrowheads="1"/>
            </p:cNvSpPr>
            <p:nvPr/>
          </p:nvSpPr>
          <p:spPr bwMode="auto">
            <a:xfrm>
              <a:off x="379413" y="4876800"/>
              <a:ext cx="10382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400"/>
                <a:t>Virtual HW</a:t>
              </a:r>
            </a:p>
          </p:txBody>
        </p:sp>
        <p:sp>
          <p:nvSpPr>
            <p:cNvPr id="17429" name="TextBox 49"/>
            <p:cNvSpPr txBox="1">
              <a:spLocks noChangeArrowheads="1"/>
            </p:cNvSpPr>
            <p:nvPr/>
          </p:nvSpPr>
          <p:spPr bwMode="auto">
            <a:xfrm>
              <a:off x="762000" y="4343400"/>
              <a:ext cx="70167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400"/>
                <a:t>Kernel</a:t>
              </a:r>
            </a:p>
          </p:txBody>
        </p:sp>
        <p:sp>
          <p:nvSpPr>
            <p:cNvPr id="17430" name="TextBox 50"/>
            <p:cNvSpPr txBox="1">
              <a:spLocks noChangeArrowheads="1"/>
            </p:cNvSpPr>
            <p:nvPr/>
          </p:nvSpPr>
          <p:spPr bwMode="auto">
            <a:xfrm>
              <a:off x="990600" y="3962400"/>
              <a:ext cx="4746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400"/>
                <a:t>API</a:t>
              </a:r>
            </a:p>
          </p:txBody>
        </p:sp>
        <p:sp>
          <p:nvSpPr>
            <p:cNvPr id="17431" name="AutoShape 8"/>
            <p:cNvSpPr>
              <a:spLocks noChangeArrowheads="1"/>
            </p:cNvSpPr>
            <p:nvPr/>
          </p:nvSpPr>
          <p:spPr bwMode="auto">
            <a:xfrm>
              <a:off x="1447800" y="3962400"/>
              <a:ext cx="2667000" cy="3048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OpenGL / Direct3D</a:t>
              </a:r>
            </a:p>
          </p:txBody>
        </p:sp>
        <p:sp>
          <p:nvSpPr>
            <p:cNvPr id="17432" name="AutoShape 10"/>
            <p:cNvSpPr>
              <a:spLocks noChangeArrowheads="1"/>
            </p:cNvSpPr>
            <p:nvPr/>
          </p:nvSpPr>
          <p:spPr bwMode="auto">
            <a:xfrm>
              <a:off x="5029200" y="2971800"/>
              <a:ext cx="2362200" cy="3048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Shader / State Translator</a:t>
              </a:r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17433" name="AutoShape 10"/>
            <p:cNvSpPr>
              <a:spLocks noChangeArrowheads="1"/>
            </p:cNvSpPr>
            <p:nvPr/>
          </p:nvSpPr>
          <p:spPr bwMode="auto">
            <a:xfrm>
              <a:off x="5029200" y="2590800"/>
              <a:ext cx="2362200" cy="3048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Resource Management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434" name="AutoShape 10"/>
            <p:cNvSpPr>
              <a:spLocks noChangeArrowheads="1"/>
            </p:cNvSpPr>
            <p:nvPr/>
          </p:nvSpPr>
          <p:spPr bwMode="auto">
            <a:xfrm>
              <a:off x="5029200" y="2209800"/>
              <a:ext cx="2362200" cy="3048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GPU Emulator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hape 55"/>
            <p:cNvCxnSpPr>
              <a:stCxn id="17423" idx="3"/>
              <a:endCxn id="17434" idx="1"/>
            </p:cNvCxnSpPr>
            <p:nvPr/>
          </p:nvCxnSpPr>
          <p:spPr>
            <a:xfrm flipV="1">
              <a:off x="4114800" y="2362200"/>
              <a:ext cx="914400" cy="2667000"/>
            </a:xfrm>
            <a:prstGeom prst="curvedConnector3">
              <a:avLst>
                <a:gd name="adj1" fmla="val 40361"/>
              </a:avLst>
            </a:prstGeom>
            <a:ln w="9525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36" name="AutoShape 40"/>
            <p:cNvSpPr>
              <a:spLocks noChangeArrowheads="1"/>
            </p:cNvSpPr>
            <p:nvPr/>
          </p:nvSpPr>
          <p:spPr bwMode="auto">
            <a:xfrm>
              <a:off x="3581400" y="5562600"/>
              <a:ext cx="1828800" cy="609600"/>
            </a:xfrm>
            <a:prstGeom prst="roundRect">
              <a:avLst>
                <a:gd name="adj" fmla="val 16667"/>
              </a:avLst>
            </a:prstGeom>
            <a:solidFill>
              <a:srgbClr val="33691C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Shared System</a:t>
              </a:r>
            </a:p>
            <a:p>
              <a:pPr algn="ctr"/>
              <a:r>
                <a:rPr lang="en-US" sz="1400">
                  <a:solidFill>
                    <a:srgbClr val="FFFFFF"/>
                  </a:solidFill>
                </a:rPr>
                <a:t>Memory</a:t>
              </a:r>
            </a:p>
          </p:txBody>
        </p:sp>
      </p:grpSp>
      <p:sp>
        <p:nvSpPr>
          <p:cNvPr id="30" name="內容版面配置區 2"/>
          <p:cNvSpPr>
            <a:spLocks noGrp="1"/>
          </p:cNvSpPr>
          <p:nvPr>
            <p:ph idx="1"/>
          </p:nvPr>
        </p:nvSpPr>
        <p:spPr>
          <a:xfrm>
            <a:off x="611560" y="1268760"/>
            <a:ext cx="8064896" cy="144016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Fully </a:t>
            </a:r>
            <a:r>
              <a:rPr lang="en-US" altLang="zh-TW" dirty="0" err="1" smtClean="0"/>
              <a:t>virtualize</a:t>
            </a:r>
            <a:r>
              <a:rPr lang="en-US" altLang="zh-TW" dirty="0" smtClean="0"/>
              <a:t> an existing physical GPU </a:t>
            </a:r>
          </a:p>
          <a:p>
            <a:r>
              <a:rPr lang="en-US" altLang="zh-TW" dirty="0" smtClean="0"/>
              <a:t>Like API </a:t>
            </a:r>
            <a:r>
              <a:rPr lang="en-US" altLang="zh-TW" dirty="0" err="1" smtClean="0"/>
              <a:t>remoting</a:t>
            </a:r>
            <a:r>
              <a:rPr lang="en-US" altLang="zh-TW" dirty="0" smtClean="0"/>
              <a:t>, but Back-end have to maintain GPU resources and GPU state</a:t>
            </a:r>
            <a:endParaRPr lang="zh-TW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Device Emulation</a:t>
            </a:r>
          </a:p>
        </p:txBody>
      </p:sp>
      <p:sp>
        <p:nvSpPr>
          <p:cNvPr id="30" name="內容版面配置區 2"/>
          <p:cNvSpPr>
            <a:spLocks noGrp="1"/>
          </p:cNvSpPr>
          <p:nvPr>
            <p:ph idx="1"/>
          </p:nvPr>
        </p:nvSpPr>
        <p:spPr>
          <a:xfrm>
            <a:off x="611560" y="1268760"/>
            <a:ext cx="8064896" cy="489654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smtClean="0"/>
              <a:t>Easy interposition (debugging, </a:t>
            </a:r>
            <a:r>
              <a:rPr lang="en-US" altLang="zh-TW" dirty="0" err="1" smtClean="0"/>
              <a:t>checkpointing</a:t>
            </a:r>
            <a:r>
              <a:rPr lang="en-US" altLang="zh-TW" dirty="0" smtClean="0"/>
              <a:t>, portability)</a:t>
            </a:r>
          </a:p>
          <a:p>
            <a:pPr lvl="1"/>
            <a:r>
              <a:rPr lang="en-US" altLang="zh-TW" dirty="0" smtClean="0"/>
              <a:t>Thin and idealized interface between guest and host</a:t>
            </a:r>
          </a:p>
          <a:p>
            <a:pPr lvl="1"/>
            <a:r>
              <a:rPr lang="en-US" altLang="zh-TW" dirty="0" smtClean="0"/>
              <a:t>Great portability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Con</a:t>
            </a:r>
          </a:p>
          <a:p>
            <a:pPr lvl="1"/>
            <a:r>
              <a:rPr lang="en-US" altLang="zh-TW" dirty="0" smtClean="0"/>
              <a:t>Extremely hard, inefficient</a:t>
            </a:r>
          </a:p>
          <a:p>
            <a:pPr lvl="1"/>
            <a:r>
              <a:rPr lang="en-US" altLang="zh-TW" dirty="0" smtClean="0"/>
              <a:t>Very hard to emulate a real GPU</a:t>
            </a:r>
          </a:p>
          <a:p>
            <a:pPr lvl="1"/>
            <a:r>
              <a:rPr lang="en-US" altLang="zh-TW" dirty="0" smtClean="0"/>
              <a:t>Moving target- real GPUs change often</a:t>
            </a:r>
          </a:p>
          <a:p>
            <a:pPr lvl="1"/>
            <a:r>
              <a:rPr lang="en-US" altLang="zh-TW" dirty="0" smtClean="0"/>
              <a:t>At the mercy of vendor’s driver bugs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Fixed Pass-</a:t>
            </a:r>
            <a:r>
              <a:rPr lang="en-US" dirty="0"/>
              <a:t>T</a:t>
            </a:r>
            <a:r>
              <a:rPr lang="en-US" dirty="0" smtClean="0"/>
              <a:t>hrough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4716016" y="2922240"/>
            <a:ext cx="3816424" cy="3819128"/>
            <a:chOff x="3048000" y="1524000"/>
            <a:chExt cx="3124200" cy="4572000"/>
          </a:xfrm>
        </p:grpSpPr>
        <p:sp>
          <p:nvSpPr>
            <p:cNvPr id="19458" name="AutoShape 10"/>
            <p:cNvSpPr>
              <a:spLocks noChangeArrowheads="1"/>
            </p:cNvSpPr>
            <p:nvPr/>
          </p:nvSpPr>
          <p:spPr bwMode="auto">
            <a:xfrm>
              <a:off x="3124200" y="1524000"/>
              <a:ext cx="3048000" cy="2971800"/>
            </a:xfrm>
            <a:prstGeom prst="roundRect">
              <a:avLst>
                <a:gd name="adj" fmla="val 6602"/>
              </a:avLst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Virtual Machine</a:t>
              </a:r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27" name="AutoShape 8"/>
            <p:cNvSpPr>
              <a:spLocks noChangeArrowheads="1"/>
            </p:cNvSpPr>
            <p:nvPr/>
          </p:nvSpPr>
          <p:spPr bwMode="auto">
            <a:xfrm>
              <a:off x="3276600" y="1905000"/>
              <a:ext cx="2743200" cy="2438400"/>
            </a:xfrm>
            <a:prstGeom prst="roundRect">
              <a:avLst>
                <a:gd name="adj" fmla="val 6219"/>
              </a:avLst>
            </a:prstGeom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OpenGL / Direct3D / Compute</a:t>
              </a:r>
            </a:p>
          </p:txBody>
        </p:sp>
        <p:sp>
          <p:nvSpPr>
            <p:cNvPr id="19461" name="AutoShape 37"/>
            <p:cNvSpPr>
              <a:spLocks noChangeArrowheads="1"/>
            </p:cNvSpPr>
            <p:nvPr/>
          </p:nvSpPr>
          <p:spPr bwMode="auto">
            <a:xfrm>
              <a:off x="3429000" y="2057400"/>
              <a:ext cx="762000" cy="685800"/>
            </a:xfrm>
            <a:prstGeom prst="roundRect">
              <a:avLst>
                <a:gd name="adj" fmla="val 16667"/>
              </a:avLst>
            </a:prstGeom>
            <a:solidFill>
              <a:srgbClr val="FF640A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9462" name="AutoShape 8"/>
            <p:cNvSpPr>
              <a:spLocks noChangeArrowheads="1"/>
            </p:cNvSpPr>
            <p:nvPr/>
          </p:nvSpPr>
          <p:spPr bwMode="auto">
            <a:xfrm>
              <a:off x="3429000" y="3276600"/>
              <a:ext cx="2438400" cy="381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GPU Driver</a:t>
              </a:r>
            </a:p>
          </p:txBody>
        </p:sp>
        <p:sp>
          <p:nvSpPr>
            <p:cNvPr id="19463" name="AutoShape 37"/>
            <p:cNvSpPr>
              <a:spLocks noChangeArrowheads="1"/>
            </p:cNvSpPr>
            <p:nvPr/>
          </p:nvSpPr>
          <p:spPr bwMode="auto">
            <a:xfrm>
              <a:off x="4267200" y="2057400"/>
              <a:ext cx="762000" cy="685800"/>
            </a:xfrm>
            <a:prstGeom prst="roundRect">
              <a:avLst>
                <a:gd name="adj" fmla="val 16667"/>
              </a:avLst>
            </a:prstGeom>
            <a:solidFill>
              <a:srgbClr val="FF640A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9464" name="AutoShape 37"/>
            <p:cNvSpPr>
              <a:spLocks noChangeArrowheads="1"/>
            </p:cNvSpPr>
            <p:nvPr/>
          </p:nvSpPr>
          <p:spPr bwMode="auto">
            <a:xfrm>
              <a:off x="5105400" y="2057400"/>
              <a:ext cx="762000" cy="685800"/>
            </a:xfrm>
            <a:prstGeom prst="roundRect">
              <a:avLst>
                <a:gd name="adj" fmla="val 16667"/>
              </a:avLst>
            </a:prstGeom>
            <a:solidFill>
              <a:srgbClr val="FF640A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9465" name="AutoShape 8"/>
            <p:cNvSpPr>
              <a:spLocks noChangeArrowheads="1"/>
            </p:cNvSpPr>
            <p:nvPr/>
          </p:nvSpPr>
          <p:spPr bwMode="auto">
            <a:xfrm>
              <a:off x="3429000" y="2819400"/>
              <a:ext cx="2438400" cy="381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API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 rot="5400000">
              <a:off x="3544094" y="4914106"/>
              <a:ext cx="1447800" cy="1588"/>
            </a:xfrm>
            <a:prstGeom prst="line">
              <a:avLst/>
            </a:prstGeom>
            <a:ln w="123825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5068094" y="5066506"/>
              <a:ext cx="1143000" cy="1588"/>
            </a:xfrm>
            <a:prstGeom prst="line">
              <a:avLst/>
            </a:prstGeom>
            <a:ln w="4445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68" name="AutoShape 40"/>
            <p:cNvSpPr>
              <a:spLocks noChangeArrowheads="1"/>
            </p:cNvSpPr>
            <p:nvPr/>
          </p:nvSpPr>
          <p:spPr bwMode="auto">
            <a:xfrm>
              <a:off x="3429000" y="3733800"/>
              <a:ext cx="2438400" cy="457200"/>
            </a:xfrm>
            <a:prstGeom prst="roundRect">
              <a:avLst>
                <a:gd name="adj" fmla="val 16667"/>
              </a:avLst>
            </a:prstGeom>
            <a:solidFill>
              <a:srgbClr val="33691C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</a:rPr>
                <a:t>Pass-through GPU</a:t>
              </a:r>
            </a:p>
          </p:txBody>
        </p:sp>
        <p:sp>
          <p:nvSpPr>
            <p:cNvPr id="19469" name="AutoShape 40"/>
            <p:cNvSpPr>
              <a:spLocks noChangeArrowheads="1"/>
            </p:cNvSpPr>
            <p:nvPr/>
          </p:nvSpPr>
          <p:spPr bwMode="auto">
            <a:xfrm>
              <a:off x="3429000" y="5638800"/>
              <a:ext cx="2438400" cy="457200"/>
            </a:xfrm>
            <a:prstGeom prst="roundRect">
              <a:avLst>
                <a:gd name="adj" fmla="val 16667"/>
              </a:avLst>
            </a:prstGeom>
            <a:solidFill>
              <a:srgbClr val="33691C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Physical GPU</a:t>
              </a:r>
            </a:p>
          </p:txBody>
        </p:sp>
        <p:sp>
          <p:nvSpPr>
            <p:cNvPr id="19470" name="TextBox 63"/>
            <p:cNvSpPr txBox="1">
              <a:spLocks noChangeArrowheads="1"/>
            </p:cNvSpPr>
            <p:nvPr/>
          </p:nvSpPr>
          <p:spPr bwMode="auto">
            <a:xfrm>
              <a:off x="5638800" y="4572000"/>
              <a:ext cx="525463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PCI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 rot="5400000">
              <a:off x="4306094" y="4914106"/>
              <a:ext cx="1447800" cy="1588"/>
            </a:xfrm>
            <a:prstGeom prst="line">
              <a:avLst/>
            </a:prstGeom>
            <a:ln w="44450">
              <a:solidFill>
                <a:srgbClr val="002060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72" name="TextBox 67"/>
            <p:cNvSpPr txBox="1">
              <a:spLocks noChangeArrowheads="1"/>
            </p:cNvSpPr>
            <p:nvPr/>
          </p:nvSpPr>
          <p:spPr bwMode="auto">
            <a:xfrm>
              <a:off x="5029200" y="4572000"/>
              <a:ext cx="550863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IRQ</a:t>
              </a:r>
            </a:p>
          </p:txBody>
        </p:sp>
        <p:sp>
          <p:nvSpPr>
            <p:cNvPr id="19473" name="TextBox 70"/>
            <p:cNvSpPr txBox="1">
              <a:spLocks noChangeArrowheads="1"/>
            </p:cNvSpPr>
            <p:nvPr/>
          </p:nvSpPr>
          <p:spPr bwMode="auto">
            <a:xfrm>
              <a:off x="4267200" y="4572000"/>
              <a:ext cx="746125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MMIO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 rot="5400000">
              <a:off x="3011487" y="4913313"/>
              <a:ext cx="1446213" cy="1588"/>
            </a:xfrm>
            <a:prstGeom prst="line">
              <a:avLst/>
            </a:prstGeom>
            <a:ln w="123825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75" name="AutoShape 40"/>
            <p:cNvSpPr>
              <a:spLocks noChangeArrowheads="1"/>
            </p:cNvSpPr>
            <p:nvPr/>
          </p:nvSpPr>
          <p:spPr bwMode="auto">
            <a:xfrm>
              <a:off x="3429000" y="5029200"/>
              <a:ext cx="533400" cy="457200"/>
            </a:xfrm>
            <a:prstGeom prst="roundRect">
              <a:avLst>
                <a:gd name="adj" fmla="val 16667"/>
              </a:avLst>
            </a:prstGeom>
            <a:solidFill>
              <a:srgbClr val="33691C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VT-d</a:t>
              </a:r>
            </a:p>
          </p:txBody>
        </p:sp>
        <p:sp>
          <p:nvSpPr>
            <p:cNvPr id="19476" name="TextBox 77"/>
            <p:cNvSpPr txBox="1">
              <a:spLocks noChangeArrowheads="1"/>
            </p:cNvSpPr>
            <p:nvPr/>
          </p:nvSpPr>
          <p:spPr bwMode="auto">
            <a:xfrm>
              <a:off x="3048000" y="4572000"/>
              <a:ext cx="639763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/>
                <a:t>DMA</a:t>
              </a:r>
            </a:p>
          </p:txBody>
        </p:sp>
      </p:grpSp>
      <p:sp>
        <p:nvSpPr>
          <p:cNvPr id="21" name="內容版面配置區 2"/>
          <p:cNvSpPr>
            <a:spLocks noGrp="1"/>
          </p:cNvSpPr>
          <p:nvPr>
            <p:ph idx="1"/>
          </p:nvPr>
        </p:nvSpPr>
        <p:spPr>
          <a:xfrm>
            <a:off x="395536" y="1268760"/>
            <a:ext cx="8064896" cy="252028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Use VT-d to </a:t>
            </a:r>
            <a:r>
              <a:rPr lang="en-US" altLang="zh-TW" dirty="0" err="1" smtClean="0"/>
              <a:t>virtualize</a:t>
            </a:r>
            <a:r>
              <a:rPr lang="en-US" altLang="zh-TW" dirty="0" smtClean="0"/>
              <a:t> memory</a:t>
            </a:r>
          </a:p>
          <a:p>
            <a:r>
              <a:rPr lang="en-US" altLang="zh-TW" dirty="0" smtClean="0"/>
              <a:t>VM accesses GPU MMIO directly</a:t>
            </a:r>
          </a:p>
          <a:p>
            <a:r>
              <a:rPr lang="en-US" altLang="zh-TW" dirty="0" smtClean="0"/>
              <a:t>GPU accesses guest memory directly</a:t>
            </a:r>
          </a:p>
          <a:p>
            <a:r>
              <a:rPr lang="en-US" altLang="zh-TW" dirty="0" smtClean="0"/>
              <a:t>Example</a:t>
            </a:r>
          </a:p>
          <a:p>
            <a:pPr lvl="1"/>
            <a:r>
              <a:rPr lang="en-US" altLang="zh-TW" dirty="0" smtClean="0"/>
              <a:t>Citrix </a:t>
            </a:r>
            <a:r>
              <a:rPr lang="en-US" altLang="zh-TW" dirty="0" err="1" smtClean="0"/>
              <a:t>XenServer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VMware </a:t>
            </a:r>
            <a:r>
              <a:rPr lang="en-US" altLang="zh-TW" dirty="0" err="1" smtClean="0"/>
              <a:t>ESXi</a:t>
            </a:r>
            <a:endParaRPr lang="zh-TW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Fixed Pass-Through</a:t>
            </a:r>
          </a:p>
        </p:txBody>
      </p:sp>
      <p:sp>
        <p:nvSpPr>
          <p:cNvPr id="21" name="內容版面配置區 2"/>
          <p:cNvSpPr>
            <a:spLocks noGrp="1"/>
          </p:cNvSpPr>
          <p:nvPr>
            <p:ph idx="1"/>
          </p:nvPr>
        </p:nvSpPr>
        <p:spPr>
          <a:xfrm>
            <a:off x="395536" y="1124744"/>
            <a:ext cx="8064896" cy="504056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smtClean="0"/>
              <a:t>Native speed</a:t>
            </a:r>
          </a:p>
          <a:p>
            <a:pPr lvl="1"/>
            <a:r>
              <a:rPr lang="en-US" altLang="zh-TW" dirty="0" smtClean="0"/>
              <a:t>Full GPU feature set available</a:t>
            </a:r>
          </a:p>
          <a:p>
            <a:pPr lvl="1"/>
            <a:r>
              <a:rPr lang="en-US" altLang="zh-TW" dirty="0" smtClean="0"/>
              <a:t>Should be extremely simple</a:t>
            </a:r>
          </a:p>
          <a:p>
            <a:pPr lvl="1"/>
            <a:r>
              <a:rPr lang="en-US" altLang="zh-TW" dirty="0" smtClean="0"/>
              <a:t>No drivers to write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Con</a:t>
            </a:r>
          </a:p>
          <a:p>
            <a:pPr lvl="1"/>
            <a:r>
              <a:rPr lang="en-US" altLang="zh-TW" dirty="0" smtClean="0"/>
              <a:t>Need vendor-specific drivers in VM</a:t>
            </a:r>
          </a:p>
          <a:p>
            <a:pPr lvl="1"/>
            <a:r>
              <a:rPr lang="en-US" altLang="zh-TW" dirty="0" smtClean="0"/>
              <a:t>No VM goodness: No portability, no </a:t>
            </a:r>
            <a:r>
              <a:rPr lang="en-US" altLang="zh-TW" dirty="0" err="1" smtClean="0"/>
              <a:t>checkpointing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(Unless you hot-swap the GPU device...)</a:t>
            </a:r>
          </a:p>
          <a:p>
            <a:pPr lvl="1"/>
            <a:r>
              <a:rPr lang="en-US" altLang="zh-TW" dirty="0" smtClean="0"/>
              <a:t>The big one: One physical GPU per VM</a:t>
            </a:r>
          </a:p>
          <a:p>
            <a:pPr lvl="2"/>
            <a:r>
              <a:rPr lang="en-US" altLang="zh-TW" dirty="0" smtClean="0"/>
              <a:t>(Can’t even share it with a host OS)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computation?</a:t>
            </a:r>
            <a:endParaRPr lang="en-US" dirty="0"/>
          </a:p>
        </p:txBody>
      </p:sp>
      <p:pic>
        <p:nvPicPr>
          <p:cNvPr id="16386" name="Picture 2" descr="http://images.anandtech.com/reviews/video/NVIDIA/GeForceGTX200/gtxvspenry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752600"/>
            <a:ext cx="4142300" cy="42005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420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AnandTech</a:t>
            </a:r>
            <a:r>
              <a:rPr lang="en-US" dirty="0" smtClean="0"/>
              <a:t> review of </a:t>
            </a:r>
            <a:r>
              <a:rPr lang="en-US" dirty="0" err="1" smtClean="0"/>
              <a:t>NVidia</a:t>
            </a:r>
            <a:r>
              <a:rPr lang="en-US" dirty="0" smtClean="0"/>
              <a:t> GT200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" y="4800600"/>
            <a:ext cx="3412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Intel Core 2 Duo:</a:t>
            </a:r>
          </a:p>
          <a:p>
            <a:r>
              <a:rPr lang="en-US" sz="2800" dirty="0" smtClean="0"/>
              <a:t>291 million transistors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" y="2667000"/>
            <a:ext cx="32237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NVIDIA </a:t>
            </a:r>
            <a:r>
              <a:rPr lang="en-US" dirty="0" err="1" smtClean="0"/>
              <a:t>GeForce</a:t>
            </a:r>
            <a:r>
              <a:rPr lang="en-US" dirty="0" smtClean="0"/>
              <a:t> GTX 280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1.4 billion transistors</a:t>
            </a:r>
            <a:endParaRPr lang="en-US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3088-9709-483E-BACF-CA4E297498C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Mediated pass-through</a:t>
            </a:r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352928" cy="504056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Similar to “self-</a:t>
            </a:r>
            <a:r>
              <a:rPr lang="en-US" altLang="zh-TW" dirty="0" err="1" smtClean="0"/>
              <a:t>virtualizing</a:t>
            </a:r>
            <a:r>
              <a:rPr lang="en-US" altLang="zh-TW" dirty="0" smtClean="0"/>
              <a:t>” devices, may or may not require new hardware support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Some GPUs already do something similar to allow multiple unprivileged processes to submit commands directly to the GPU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hardware GPU interface is divided into two logical pieces</a:t>
            </a:r>
          </a:p>
          <a:p>
            <a:pPr lvl="1"/>
            <a:r>
              <a:rPr lang="en-US" altLang="zh-TW" dirty="0" smtClean="0"/>
              <a:t>One piece is </a:t>
            </a:r>
            <a:r>
              <a:rPr lang="en-US" altLang="zh-TW" dirty="0" err="1" smtClean="0"/>
              <a:t>virtualizable</a:t>
            </a:r>
            <a:r>
              <a:rPr lang="en-US" altLang="zh-TW" dirty="0" smtClean="0"/>
              <a:t>, and parts of it can be mapped directly into each VM.</a:t>
            </a:r>
          </a:p>
          <a:p>
            <a:pPr lvl="2"/>
            <a:r>
              <a:rPr lang="en-US" altLang="zh-TW" dirty="0" smtClean="0"/>
              <a:t>Rendering, DMA, other high-bandwidth activities</a:t>
            </a:r>
          </a:p>
          <a:p>
            <a:pPr lvl="1"/>
            <a:r>
              <a:rPr lang="en-US" altLang="zh-TW" dirty="0" smtClean="0"/>
              <a:t>One piece is emulated in VMs, and backed by a system-wide resource manager driver within the VM implementation.</a:t>
            </a:r>
          </a:p>
          <a:p>
            <a:pPr lvl="2"/>
            <a:r>
              <a:rPr lang="en-US" altLang="zh-TW" dirty="0" smtClean="0"/>
              <a:t>Memory allocation, command channel allocation, etc.</a:t>
            </a:r>
          </a:p>
          <a:p>
            <a:pPr lvl="2"/>
            <a:r>
              <a:rPr lang="en-US" altLang="zh-TW" dirty="0" smtClean="0"/>
              <a:t>(Low-bandwidth, security/reliability critical)</a:t>
            </a:r>
            <a:endParaRPr lang="zh-TW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Mediated pass-through</a:t>
            </a:r>
          </a:p>
        </p:txBody>
      </p:sp>
      <p:sp>
        <p:nvSpPr>
          <p:cNvPr id="20483" name="AutoShape 40"/>
          <p:cNvSpPr>
            <a:spLocks noChangeArrowheads="1"/>
          </p:cNvSpPr>
          <p:nvPr/>
        </p:nvSpPr>
        <p:spPr bwMode="auto">
          <a:xfrm>
            <a:off x="1371600" y="5562600"/>
            <a:ext cx="6400800" cy="457200"/>
          </a:xfrm>
          <a:prstGeom prst="roundRect">
            <a:avLst>
              <a:gd name="adj" fmla="val 16667"/>
            </a:avLst>
          </a:prstGeom>
          <a:solidFill>
            <a:srgbClr val="33691C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Physical GPU</a:t>
            </a:r>
          </a:p>
        </p:txBody>
      </p:sp>
      <p:sp>
        <p:nvSpPr>
          <p:cNvPr id="20484" name="AutoShape 8"/>
          <p:cNvSpPr>
            <a:spLocks noChangeArrowheads="1"/>
          </p:cNvSpPr>
          <p:nvPr/>
        </p:nvSpPr>
        <p:spPr bwMode="auto">
          <a:xfrm>
            <a:off x="1371600" y="5105400"/>
            <a:ext cx="6400800" cy="38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GPU Resource Manager</a:t>
            </a:r>
          </a:p>
        </p:txBody>
      </p:sp>
      <p:sp>
        <p:nvSpPr>
          <p:cNvPr id="20498" name="AutoShape 10"/>
          <p:cNvSpPr>
            <a:spLocks noChangeArrowheads="1"/>
          </p:cNvSpPr>
          <p:nvPr/>
        </p:nvSpPr>
        <p:spPr bwMode="auto">
          <a:xfrm>
            <a:off x="1371600" y="1524000"/>
            <a:ext cx="3048000" cy="3276600"/>
          </a:xfrm>
          <a:prstGeom prst="roundRect">
            <a:avLst>
              <a:gd name="adj" fmla="val 6602"/>
            </a:avLst>
          </a:prstGeom>
          <a:solidFill>
            <a:schemeClr val="accent1"/>
          </a:solidFill>
          <a:ln w="19050" algn="ctr">
            <a:noFill/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Virtual Machine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1524000" y="1905000"/>
            <a:ext cx="2743200" cy="2438400"/>
          </a:xfrm>
          <a:prstGeom prst="roundRect">
            <a:avLst>
              <a:gd name="adj" fmla="val 6219"/>
            </a:avLst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</a:rPr>
              <a:t>OpenGL / Direct3D / Compute</a:t>
            </a:r>
          </a:p>
        </p:txBody>
      </p:sp>
      <p:sp>
        <p:nvSpPr>
          <p:cNvPr id="20500" name="AutoShape 37"/>
          <p:cNvSpPr>
            <a:spLocks noChangeArrowheads="1"/>
          </p:cNvSpPr>
          <p:nvPr/>
        </p:nvSpPr>
        <p:spPr bwMode="auto">
          <a:xfrm>
            <a:off x="1676400" y="2057400"/>
            <a:ext cx="762000" cy="685800"/>
          </a:xfrm>
          <a:prstGeom prst="roundRect">
            <a:avLst>
              <a:gd name="adj" fmla="val 16667"/>
            </a:avLst>
          </a:prstGeom>
          <a:solidFill>
            <a:srgbClr val="FF640A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20501" name="AutoShape 8"/>
          <p:cNvSpPr>
            <a:spLocks noChangeArrowheads="1"/>
          </p:cNvSpPr>
          <p:nvPr/>
        </p:nvSpPr>
        <p:spPr bwMode="auto">
          <a:xfrm>
            <a:off x="1676400" y="3276600"/>
            <a:ext cx="2438400" cy="38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GPU Driver</a:t>
            </a:r>
          </a:p>
        </p:txBody>
      </p:sp>
      <p:sp>
        <p:nvSpPr>
          <p:cNvPr id="20502" name="AutoShape 37"/>
          <p:cNvSpPr>
            <a:spLocks noChangeArrowheads="1"/>
          </p:cNvSpPr>
          <p:nvPr/>
        </p:nvSpPr>
        <p:spPr bwMode="auto">
          <a:xfrm>
            <a:off x="2514600" y="2057400"/>
            <a:ext cx="762000" cy="685800"/>
          </a:xfrm>
          <a:prstGeom prst="roundRect">
            <a:avLst>
              <a:gd name="adj" fmla="val 16667"/>
            </a:avLst>
          </a:prstGeom>
          <a:solidFill>
            <a:srgbClr val="FF640A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20503" name="AutoShape 37"/>
          <p:cNvSpPr>
            <a:spLocks noChangeArrowheads="1"/>
          </p:cNvSpPr>
          <p:nvPr/>
        </p:nvSpPr>
        <p:spPr bwMode="auto">
          <a:xfrm>
            <a:off x="3352800" y="2057400"/>
            <a:ext cx="762000" cy="685800"/>
          </a:xfrm>
          <a:prstGeom prst="roundRect">
            <a:avLst>
              <a:gd name="adj" fmla="val 16667"/>
            </a:avLst>
          </a:prstGeom>
          <a:solidFill>
            <a:srgbClr val="FF640A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20504" name="AutoShape 8"/>
          <p:cNvSpPr>
            <a:spLocks noChangeArrowheads="1"/>
          </p:cNvSpPr>
          <p:nvPr/>
        </p:nvSpPr>
        <p:spPr bwMode="auto">
          <a:xfrm>
            <a:off x="1676400" y="2819400"/>
            <a:ext cx="2438400" cy="38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API</a:t>
            </a:r>
          </a:p>
        </p:txBody>
      </p:sp>
      <p:cxnSp>
        <p:nvCxnSpPr>
          <p:cNvPr id="73" name="Straight Connector 72"/>
          <p:cNvCxnSpPr/>
          <p:nvPr/>
        </p:nvCxnSpPr>
        <p:spPr bwMode="auto">
          <a:xfrm rot="5400000">
            <a:off x="2020094" y="4914106"/>
            <a:ext cx="381000" cy="1588"/>
          </a:xfrm>
          <a:prstGeom prst="line">
            <a:avLst/>
          </a:prstGeom>
          <a:ln w="123825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06" name="AutoShape 40"/>
          <p:cNvSpPr>
            <a:spLocks noChangeArrowheads="1"/>
          </p:cNvSpPr>
          <p:nvPr/>
        </p:nvSpPr>
        <p:spPr bwMode="auto">
          <a:xfrm>
            <a:off x="1676400" y="3962400"/>
            <a:ext cx="1066800" cy="762000"/>
          </a:xfrm>
          <a:prstGeom prst="roundRect">
            <a:avLst>
              <a:gd name="adj" fmla="val 21144"/>
            </a:avLst>
          </a:prstGeom>
          <a:solidFill>
            <a:srgbClr val="33691C"/>
          </a:solidFill>
          <a:ln w="19050" algn="ctr">
            <a:noFill/>
            <a:round/>
            <a:headEnd/>
            <a:tailEnd/>
          </a:ln>
        </p:spPr>
        <p:txBody>
          <a:bodyPr wrap="none" anchor="b"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Emulation</a:t>
            </a:r>
          </a:p>
        </p:txBody>
      </p:sp>
      <p:sp>
        <p:nvSpPr>
          <p:cNvPr id="20507" name="AutoShape 40"/>
          <p:cNvSpPr>
            <a:spLocks noChangeArrowheads="1"/>
          </p:cNvSpPr>
          <p:nvPr/>
        </p:nvSpPr>
        <p:spPr bwMode="auto">
          <a:xfrm>
            <a:off x="1676400" y="3733800"/>
            <a:ext cx="2438400" cy="457200"/>
          </a:xfrm>
          <a:prstGeom prst="roundRect">
            <a:avLst>
              <a:gd name="adj" fmla="val 16667"/>
            </a:avLst>
          </a:prstGeom>
          <a:solidFill>
            <a:srgbClr val="33691C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Pass-through GPU</a:t>
            </a:r>
          </a:p>
        </p:txBody>
      </p:sp>
      <p:cxnSp>
        <p:nvCxnSpPr>
          <p:cNvPr id="48" name="Straight Connector 47"/>
          <p:cNvCxnSpPr/>
          <p:nvPr/>
        </p:nvCxnSpPr>
        <p:spPr bwMode="auto">
          <a:xfrm rot="5400000">
            <a:off x="2743994" y="4876006"/>
            <a:ext cx="1371600" cy="1588"/>
          </a:xfrm>
          <a:prstGeom prst="line">
            <a:avLst/>
          </a:prstGeom>
          <a:ln w="123825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87" name="AutoShape 10"/>
          <p:cNvSpPr>
            <a:spLocks noChangeArrowheads="1"/>
          </p:cNvSpPr>
          <p:nvPr/>
        </p:nvSpPr>
        <p:spPr bwMode="auto">
          <a:xfrm>
            <a:off x="4724400" y="1524000"/>
            <a:ext cx="3048000" cy="3276600"/>
          </a:xfrm>
          <a:prstGeom prst="roundRect">
            <a:avLst>
              <a:gd name="adj" fmla="val 6602"/>
            </a:avLst>
          </a:prstGeom>
          <a:solidFill>
            <a:schemeClr val="accent1"/>
          </a:solidFill>
          <a:ln w="19050" algn="ctr">
            <a:noFill/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Virtual Machine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56" name="AutoShape 8"/>
          <p:cNvSpPr>
            <a:spLocks noChangeArrowheads="1"/>
          </p:cNvSpPr>
          <p:nvPr/>
        </p:nvSpPr>
        <p:spPr bwMode="auto">
          <a:xfrm>
            <a:off x="4876800" y="1905000"/>
            <a:ext cx="2743200" cy="2438400"/>
          </a:xfrm>
          <a:prstGeom prst="roundRect">
            <a:avLst>
              <a:gd name="adj" fmla="val 6219"/>
            </a:avLst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400" dirty="0">
                <a:solidFill>
                  <a:schemeClr val="bg1"/>
                </a:solidFill>
              </a:rPr>
              <a:t>OpenGL / Direct3D / Compute</a:t>
            </a:r>
          </a:p>
        </p:txBody>
      </p:sp>
      <p:sp>
        <p:nvSpPr>
          <p:cNvPr id="20489" name="AutoShape 37"/>
          <p:cNvSpPr>
            <a:spLocks noChangeArrowheads="1"/>
          </p:cNvSpPr>
          <p:nvPr/>
        </p:nvSpPr>
        <p:spPr bwMode="auto">
          <a:xfrm>
            <a:off x="5029200" y="2057400"/>
            <a:ext cx="762000" cy="685800"/>
          </a:xfrm>
          <a:prstGeom prst="roundRect">
            <a:avLst>
              <a:gd name="adj" fmla="val 16667"/>
            </a:avLst>
          </a:prstGeom>
          <a:solidFill>
            <a:srgbClr val="FF640A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20490" name="AutoShape 8"/>
          <p:cNvSpPr>
            <a:spLocks noChangeArrowheads="1"/>
          </p:cNvSpPr>
          <p:nvPr/>
        </p:nvSpPr>
        <p:spPr bwMode="auto">
          <a:xfrm>
            <a:off x="5029200" y="3276600"/>
            <a:ext cx="2438400" cy="38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GPU Driver</a:t>
            </a:r>
          </a:p>
        </p:txBody>
      </p:sp>
      <p:sp>
        <p:nvSpPr>
          <p:cNvPr id="20491" name="AutoShape 37"/>
          <p:cNvSpPr>
            <a:spLocks noChangeArrowheads="1"/>
          </p:cNvSpPr>
          <p:nvPr/>
        </p:nvSpPr>
        <p:spPr bwMode="auto">
          <a:xfrm>
            <a:off x="5867400" y="2057400"/>
            <a:ext cx="762000" cy="685800"/>
          </a:xfrm>
          <a:prstGeom prst="roundRect">
            <a:avLst>
              <a:gd name="adj" fmla="val 16667"/>
            </a:avLst>
          </a:prstGeom>
          <a:solidFill>
            <a:srgbClr val="FF640A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20492" name="AutoShape 37"/>
          <p:cNvSpPr>
            <a:spLocks noChangeArrowheads="1"/>
          </p:cNvSpPr>
          <p:nvPr/>
        </p:nvSpPr>
        <p:spPr bwMode="auto">
          <a:xfrm>
            <a:off x="6705600" y="2057400"/>
            <a:ext cx="762000" cy="685800"/>
          </a:xfrm>
          <a:prstGeom prst="roundRect">
            <a:avLst>
              <a:gd name="adj" fmla="val 16667"/>
            </a:avLst>
          </a:prstGeom>
          <a:solidFill>
            <a:srgbClr val="FF640A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20493" name="AutoShape 8"/>
          <p:cNvSpPr>
            <a:spLocks noChangeArrowheads="1"/>
          </p:cNvSpPr>
          <p:nvPr/>
        </p:nvSpPr>
        <p:spPr bwMode="auto">
          <a:xfrm>
            <a:off x="5029200" y="2819400"/>
            <a:ext cx="2438400" cy="38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API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 rot="5400000">
            <a:off x="5372894" y="4914106"/>
            <a:ext cx="381000" cy="1588"/>
          </a:xfrm>
          <a:prstGeom prst="line">
            <a:avLst/>
          </a:prstGeom>
          <a:ln w="123825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95" name="AutoShape 40"/>
          <p:cNvSpPr>
            <a:spLocks noChangeArrowheads="1"/>
          </p:cNvSpPr>
          <p:nvPr/>
        </p:nvSpPr>
        <p:spPr bwMode="auto">
          <a:xfrm>
            <a:off x="5029200" y="3962400"/>
            <a:ext cx="1066800" cy="762000"/>
          </a:xfrm>
          <a:prstGeom prst="roundRect">
            <a:avLst>
              <a:gd name="adj" fmla="val 21144"/>
            </a:avLst>
          </a:prstGeom>
          <a:solidFill>
            <a:srgbClr val="33691C"/>
          </a:solidFill>
          <a:ln w="19050" algn="ctr">
            <a:noFill/>
            <a:round/>
            <a:headEnd/>
            <a:tailEnd/>
          </a:ln>
        </p:spPr>
        <p:txBody>
          <a:bodyPr wrap="none" anchor="b"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Emulation</a:t>
            </a:r>
          </a:p>
        </p:txBody>
      </p:sp>
      <p:sp>
        <p:nvSpPr>
          <p:cNvPr id="20496" name="AutoShape 40"/>
          <p:cNvSpPr>
            <a:spLocks noChangeArrowheads="1"/>
          </p:cNvSpPr>
          <p:nvPr/>
        </p:nvSpPr>
        <p:spPr bwMode="auto">
          <a:xfrm>
            <a:off x="5029200" y="3733800"/>
            <a:ext cx="2438400" cy="457200"/>
          </a:xfrm>
          <a:prstGeom prst="roundRect">
            <a:avLst>
              <a:gd name="adj" fmla="val 16667"/>
            </a:avLst>
          </a:prstGeom>
          <a:solidFill>
            <a:srgbClr val="33691C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Pass-through GPU</a:t>
            </a:r>
          </a:p>
        </p:txBody>
      </p:sp>
      <p:cxnSp>
        <p:nvCxnSpPr>
          <p:cNvPr id="70" name="Straight Connector 69"/>
          <p:cNvCxnSpPr/>
          <p:nvPr/>
        </p:nvCxnSpPr>
        <p:spPr bwMode="auto">
          <a:xfrm rot="5400000">
            <a:off x="6096794" y="4876006"/>
            <a:ext cx="1371600" cy="1588"/>
          </a:xfrm>
          <a:prstGeom prst="line">
            <a:avLst/>
          </a:prstGeom>
          <a:ln w="123825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Mediated pass-through</a:t>
            </a:r>
          </a:p>
        </p:txBody>
      </p:sp>
      <p:sp>
        <p:nvSpPr>
          <p:cNvPr id="28" name="內容版面配置區 2"/>
          <p:cNvSpPr>
            <a:spLocks noGrp="1"/>
          </p:cNvSpPr>
          <p:nvPr>
            <p:ph idx="1"/>
          </p:nvPr>
        </p:nvSpPr>
        <p:spPr>
          <a:xfrm>
            <a:off x="395536" y="1340768"/>
            <a:ext cx="8352928" cy="504056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Pro</a:t>
            </a:r>
          </a:p>
          <a:p>
            <a:pPr lvl="1"/>
            <a:r>
              <a:rPr lang="en-US" altLang="zh-TW" dirty="0" smtClean="0"/>
              <a:t>Like fixed pass-through, native speed and full GPU feature set</a:t>
            </a:r>
          </a:p>
          <a:p>
            <a:pPr lvl="1"/>
            <a:r>
              <a:rPr lang="en-US" altLang="zh-TW" dirty="0" smtClean="0"/>
              <a:t>Full GPU sharing</a:t>
            </a:r>
          </a:p>
          <a:p>
            <a:pPr lvl="1"/>
            <a:r>
              <a:rPr lang="en-US" altLang="zh-TW" dirty="0" smtClean="0"/>
              <a:t>Good for VDI workloads</a:t>
            </a:r>
          </a:p>
          <a:p>
            <a:pPr lvl="1"/>
            <a:r>
              <a:rPr lang="en-US" altLang="zh-TW" dirty="0" smtClean="0"/>
              <a:t>Relies on GPU vendor hardware/software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Con</a:t>
            </a:r>
          </a:p>
          <a:p>
            <a:pPr lvl="1"/>
            <a:r>
              <a:rPr lang="en-US" altLang="zh-TW" dirty="0" smtClean="0"/>
              <a:t>Need vendor-specific drivers in VM</a:t>
            </a:r>
          </a:p>
          <a:p>
            <a:pPr lvl="1"/>
            <a:r>
              <a:rPr lang="en-US" altLang="zh-TW" dirty="0" smtClean="0"/>
              <a:t>Like fixed pass-through, “VM goodness” is hard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GPU virtualization with hardware support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76653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 smtClean="0"/>
              <a:t>GPU Virtualization with Hardware Support</a:t>
            </a:r>
            <a:endParaRPr lang="zh-TW" altLang="en-US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Single Root I/O </a:t>
            </a:r>
            <a:r>
              <a:rPr lang="en-US" altLang="zh-TW" dirty="0" smtClean="0"/>
              <a:t>Virtualization (</a:t>
            </a:r>
            <a:r>
              <a:rPr lang="en-US" altLang="zh-TW" dirty="0"/>
              <a:t>SR-IOV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SR-IOV supports native I/O </a:t>
            </a:r>
            <a:r>
              <a:rPr lang="en-US" altLang="zh-TW" dirty="0" smtClean="0"/>
              <a:t>virtualization </a:t>
            </a:r>
            <a:r>
              <a:rPr lang="en-US" altLang="zh-TW" dirty="0"/>
              <a:t>in existing single root complex PCI-E topologies. 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en-US" altLang="zh-TW" dirty="0"/>
              <a:t>Multi-root I/O Virtualization </a:t>
            </a:r>
            <a:r>
              <a:rPr lang="en-US" altLang="zh-TW" dirty="0" smtClean="0"/>
              <a:t>(</a:t>
            </a:r>
            <a:r>
              <a:rPr lang="en-US" altLang="zh-TW" dirty="0"/>
              <a:t>MR-IOV)</a:t>
            </a:r>
          </a:p>
          <a:p>
            <a:pPr lvl="1"/>
            <a:r>
              <a:rPr lang="en-US" altLang="zh-TW" dirty="0" smtClean="0"/>
              <a:t>MR-IOV </a:t>
            </a:r>
            <a:r>
              <a:rPr lang="en-US" altLang="zh-TW" dirty="0"/>
              <a:t>supports native IOV in new topologies (e.g., blade servers) by building on SR-IOV to provide multiple root complexes which share a common PCI-E hierarchy</a:t>
            </a:r>
          </a:p>
        </p:txBody>
      </p:sp>
    </p:spTree>
    <p:extLst>
      <p:ext uri="{BB962C8B-B14F-4D97-AF65-F5344CB8AC3E}">
        <p14:creationId xmlns:p14="http://schemas.microsoft.com/office/powerpoint/2010/main" xmlns="" val="87570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 smtClean="0"/>
              <a:t>GPU Virtualization with Hardware Support</a:t>
            </a:r>
            <a:endParaRPr lang="zh-TW" altLang="en-US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290039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SR-IOV have two major components</a:t>
            </a:r>
          </a:p>
          <a:p>
            <a:pPr lvl="1"/>
            <a:r>
              <a:rPr lang="en-US" altLang="zh-TW" dirty="0" smtClean="0"/>
              <a:t>Physical </a:t>
            </a:r>
            <a:r>
              <a:rPr lang="en-US" altLang="zh-TW" dirty="0"/>
              <a:t>Function(PF</a:t>
            </a:r>
            <a:r>
              <a:rPr lang="en-US" altLang="zh-TW" dirty="0" smtClean="0"/>
              <a:t>) is </a:t>
            </a:r>
            <a:r>
              <a:rPr lang="en-US" altLang="zh-TW" dirty="0"/>
              <a:t>a </a:t>
            </a:r>
            <a:r>
              <a:rPr lang="en-US" altLang="zh-TW" dirty="0" smtClean="0"/>
              <a:t>PCI-E </a:t>
            </a:r>
            <a:r>
              <a:rPr lang="en-US" altLang="zh-TW" dirty="0"/>
              <a:t>function of a </a:t>
            </a:r>
            <a:r>
              <a:rPr lang="en-US" altLang="zh-TW" dirty="0" smtClean="0"/>
              <a:t>device, </a:t>
            </a:r>
            <a:r>
              <a:rPr lang="en-US" altLang="zh-TW" dirty="0"/>
              <a:t>includes the SR-IOV Extended Capability in the </a:t>
            </a:r>
            <a:r>
              <a:rPr lang="en-US" altLang="zh-TW" dirty="0" smtClean="0"/>
              <a:t>PCI-E </a:t>
            </a:r>
            <a:r>
              <a:rPr lang="en-US" altLang="zh-TW" dirty="0"/>
              <a:t>Configuration </a:t>
            </a:r>
            <a:r>
              <a:rPr lang="en-US" altLang="zh-TW" dirty="0" smtClean="0"/>
              <a:t>space.</a:t>
            </a:r>
          </a:p>
          <a:p>
            <a:pPr lvl="1"/>
            <a:r>
              <a:rPr lang="en-US" altLang="zh-TW" dirty="0"/>
              <a:t>Virtual Function(VF) is </a:t>
            </a:r>
            <a:r>
              <a:rPr lang="en-US" altLang="zh-TW" dirty="0" smtClean="0"/>
              <a:t>associated </a:t>
            </a:r>
            <a:r>
              <a:rPr lang="en-US" altLang="zh-TW" dirty="0"/>
              <a:t>with the PCI-E</a:t>
            </a:r>
            <a:r>
              <a:rPr lang="en-US" altLang="zh-TW" dirty="0" smtClean="0"/>
              <a:t> </a:t>
            </a:r>
            <a:r>
              <a:rPr lang="en-US" altLang="zh-TW" dirty="0"/>
              <a:t>Physical Function, represents a virtualized instance of </a:t>
            </a:r>
            <a:r>
              <a:rPr lang="en-US" altLang="zh-TW" dirty="0" smtClean="0"/>
              <a:t>a device.</a:t>
            </a:r>
            <a:endParaRPr lang="en-US" altLang="zh-TW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261108" y="4169154"/>
            <a:ext cx="3456384" cy="2428198"/>
            <a:chOff x="5220072" y="2465066"/>
            <a:chExt cx="3241452" cy="2277203"/>
          </a:xfrm>
        </p:grpSpPr>
        <p:sp>
          <p:nvSpPr>
            <p:cNvPr id="23" name="矩形 22"/>
            <p:cNvSpPr/>
            <p:nvPr/>
          </p:nvSpPr>
          <p:spPr>
            <a:xfrm>
              <a:off x="5220072" y="3671599"/>
              <a:ext cx="3240000" cy="3600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Host OS</a:t>
              </a:r>
              <a:endParaRPr lang="zh-TW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5221524" y="3230235"/>
              <a:ext cx="3240000" cy="36004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Hypervisor</a:t>
              </a:r>
              <a:endParaRPr lang="zh-TW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5303051" y="3262120"/>
              <a:ext cx="900000" cy="288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/>
                <a:t>PF</a:t>
              </a:r>
              <a:r>
                <a:rPr lang="zh-TW" altLang="en-US" sz="1400" dirty="0" smtClean="0"/>
                <a:t> </a:t>
              </a:r>
              <a:r>
                <a:rPr lang="en-US" altLang="zh-TW" sz="1400" dirty="0"/>
                <a:t>driver</a:t>
              </a:r>
            </a:p>
          </p:txBody>
        </p:sp>
        <p:grpSp>
          <p:nvGrpSpPr>
            <p:cNvPr id="26" name="群組 25"/>
            <p:cNvGrpSpPr/>
            <p:nvPr/>
          </p:nvGrpSpPr>
          <p:grpSpPr>
            <a:xfrm>
              <a:off x="5267051" y="2465066"/>
              <a:ext cx="3147494" cy="675303"/>
              <a:chOff x="5267051" y="2465066"/>
              <a:chExt cx="3147494" cy="675303"/>
            </a:xfrm>
          </p:grpSpPr>
          <p:grpSp>
            <p:nvGrpSpPr>
              <p:cNvPr id="28" name="群組 27"/>
              <p:cNvGrpSpPr/>
              <p:nvPr/>
            </p:nvGrpSpPr>
            <p:grpSpPr>
              <a:xfrm>
                <a:off x="5267051" y="2465066"/>
                <a:ext cx="972000" cy="675303"/>
                <a:chOff x="1889704" y="2636912"/>
                <a:chExt cx="972000" cy="675303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1889704" y="2636912"/>
                  <a:ext cx="972000" cy="67530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altLang="zh-TW" dirty="0" smtClean="0"/>
                    <a:t>VM</a:t>
                  </a:r>
                  <a:endParaRPr lang="zh-TW" altLang="en-US" dirty="0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1921521" y="2704443"/>
                  <a:ext cx="900000" cy="28800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 smtClean="0"/>
                    <a:t>VF</a:t>
                  </a:r>
                  <a:r>
                    <a:rPr lang="zh-TW" altLang="en-US" sz="1400" dirty="0" smtClean="0"/>
                    <a:t> </a:t>
                  </a:r>
                  <a:r>
                    <a:rPr lang="en-US" altLang="zh-TW" sz="1400" dirty="0" smtClean="0"/>
                    <a:t>driver</a:t>
                  </a:r>
                  <a:endParaRPr lang="en-US" altLang="zh-TW" sz="1400" dirty="0"/>
                </a:p>
              </p:txBody>
            </p:sp>
          </p:grpSp>
          <p:grpSp>
            <p:nvGrpSpPr>
              <p:cNvPr id="29" name="群組 28"/>
              <p:cNvGrpSpPr/>
              <p:nvPr/>
            </p:nvGrpSpPr>
            <p:grpSpPr>
              <a:xfrm>
                <a:off x="6354798" y="2465066"/>
                <a:ext cx="972000" cy="675303"/>
                <a:chOff x="1889704" y="2636912"/>
                <a:chExt cx="972000" cy="675303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889704" y="2636912"/>
                  <a:ext cx="972000" cy="67530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altLang="zh-TW" dirty="0" smtClean="0"/>
                    <a:t>VM</a:t>
                  </a:r>
                  <a:endParaRPr lang="zh-TW" altLang="en-US" dirty="0"/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1925704" y="2704443"/>
                  <a:ext cx="900000" cy="28800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/>
                    <a:t>VF</a:t>
                  </a:r>
                  <a:r>
                    <a:rPr lang="zh-TW" altLang="en-US" sz="1400" dirty="0"/>
                    <a:t> </a:t>
                  </a:r>
                  <a:r>
                    <a:rPr lang="en-US" altLang="zh-TW" sz="1400" dirty="0"/>
                    <a:t>driver</a:t>
                  </a:r>
                </a:p>
              </p:txBody>
            </p:sp>
          </p:grpSp>
          <p:grpSp>
            <p:nvGrpSpPr>
              <p:cNvPr id="30" name="群組 29"/>
              <p:cNvGrpSpPr/>
              <p:nvPr/>
            </p:nvGrpSpPr>
            <p:grpSpPr>
              <a:xfrm>
                <a:off x="7442545" y="2465066"/>
                <a:ext cx="972000" cy="675303"/>
                <a:chOff x="1889704" y="2636912"/>
                <a:chExt cx="972000" cy="675303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1889704" y="2636912"/>
                  <a:ext cx="972000" cy="67530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r>
                    <a:rPr lang="en-US" altLang="zh-TW" dirty="0" smtClean="0"/>
                    <a:t>VM</a:t>
                  </a:r>
                  <a:endParaRPr lang="zh-TW" altLang="en-US" dirty="0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1925704" y="2704443"/>
                  <a:ext cx="900000" cy="28800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/>
                    <a:t>VF</a:t>
                  </a:r>
                  <a:r>
                    <a:rPr lang="zh-TW" altLang="en-US" sz="1400" dirty="0"/>
                    <a:t> </a:t>
                  </a:r>
                  <a:r>
                    <a:rPr lang="en-US" altLang="zh-TW" sz="1400" dirty="0"/>
                    <a:t>driver</a:t>
                  </a:r>
                </a:p>
              </p:txBody>
            </p:sp>
          </p:grpSp>
        </p:grpSp>
        <p:sp>
          <p:nvSpPr>
            <p:cNvPr id="27" name="矩形 26"/>
            <p:cNvSpPr/>
            <p:nvPr/>
          </p:nvSpPr>
          <p:spPr>
            <a:xfrm>
              <a:off x="5220072" y="4112965"/>
              <a:ext cx="3240000" cy="62930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 smtClean="0"/>
                <a:t>Device(GPU)</a:t>
              </a:r>
              <a:endParaRPr lang="zh-TW" altLang="en-US" dirty="0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5576314" y="6054063"/>
            <a:ext cx="2069184" cy="432048"/>
            <a:chOff x="5576856" y="6093296"/>
            <a:chExt cx="1475641" cy="308116"/>
          </a:xfrm>
        </p:grpSpPr>
        <p:sp>
          <p:nvSpPr>
            <p:cNvPr id="2" name="矩形 1"/>
            <p:cNvSpPr/>
            <p:nvPr/>
          </p:nvSpPr>
          <p:spPr>
            <a:xfrm>
              <a:off x="5576856" y="6093611"/>
              <a:ext cx="307801" cy="3078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PF</a:t>
              </a:r>
              <a:endParaRPr lang="zh-TW" altLang="en-US" sz="10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5939378" y="6093611"/>
              <a:ext cx="333727" cy="3078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VF</a:t>
              </a:r>
              <a:endParaRPr lang="zh-TW" altLang="en-US" sz="10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29074" y="6093611"/>
              <a:ext cx="333727" cy="3078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VF</a:t>
              </a:r>
              <a:endParaRPr lang="zh-TW" altLang="en-US" sz="1000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6718770" y="6093296"/>
              <a:ext cx="333727" cy="3078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VF</a:t>
              </a:r>
              <a:endParaRPr lang="zh-TW" altLang="en-US" sz="1000" dirty="0"/>
            </a:p>
          </p:txBody>
        </p:sp>
      </p:grpSp>
      <p:cxnSp>
        <p:nvCxnSpPr>
          <p:cNvPr id="46" name="直線單箭頭接點 45"/>
          <p:cNvCxnSpPr>
            <a:stCxn id="39" idx="2"/>
            <a:endCxn id="42" idx="0"/>
          </p:cNvCxnSpPr>
          <p:nvPr/>
        </p:nvCxnSpPr>
        <p:spPr>
          <a:xfrm>
            <a:off x="4824968" y="4548260"/>
            <a:ext cx="1493665" cy="150624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36" idx="2"/>
            <a:endCxn id="43" idx="0"/>
          </p:cNvCxnSpPr>
          <p:nvPr/>
        </p:nvCxnSpPr>
        <p:spPr>
          <a:xfrm>
            <a:off x="5989301" y="4548260"/>
            <a:ext cx="875775" cy="150624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33" idx="2"/>
            <a:endCxn id="44" idx="0"/>
          </p:cNvCxnSpPr>
          <p:nvPr/>
        </p:nvCxnSpPr>
        <p:spPr>
          <a:xfrm>
            <a:off x="7149173" y="4548260"/>
            <a:ext cx="262345" cy="150580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9744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 smtClean="0"/>
              <a:t>NVIDIA Approach</a:t>
            </a:r>
            <a:endParaRPr lang="zh-TW" altLang="en-US" sz="40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2304256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NVIDIA GRID </a:t>
            </a:r>
            <a:r>
              <a:rPr lang="en-US" altLang="zh-TW" sz="2400" dirty="0"/>
              <a:t>BOARDS</a:t>
            </a:r>
          </a:p>
          <a:p>
            <a:pPr lvl="1"/>
            <a:r>
              <a:rPr lang="en-US" altLang="zh-TW" sz="2000" dirty="0" smtClean="0"/>
              <a:t>NVIDIA’s </a:t>
            </a:r>
            <a:r>
              <a:rPr lang="en-US" altLang="zh-TW" sz="2000" dirty="0" err="1" smtClean="0"/>
              <a:t>Kepler</a:t>
            </a:r>
            <a:r>
              <a:rPr lang="en-US" altLang="zh-TW" sz="2000" dirty="0" smtClean="0"/>
              <a:t>-based GPUs allow </a:t>
            </a:r>
            <a:r>
              <a:rPr lang="en-US" altLang="zh-TW" sz="2000" dirty="0"/>
              <a:t>hardware virtualization of the </a:t>
            </a:r>
            <a:r>
              <a:rPr lang="en-US" altLang="zh-TW" sz="2000" dirty="0" smtClean="0"/>
              <a:t>GPU</a:t>
            </a:r>
          </a:p>
          <a:p>
            <a:pPr lvl="1"/>
            <a:r>
              <a:rPr lang="en-US" altLang="zh-TW" sz="2000" dirty="0"/>
              <a:t>A key technology </a:t>
            </a:r>
            <a:r>
              <a:rPr lang="en-US" altLang="zh-TW" sz="2000" dirty="0" smtClean="0"/>
              <a:t>is VGX </a:t>
            </a:r>
            <a:r>
              <a:rPr lang="en-US" altLang="zh-TW" sz="2000" dirty="0"/>
              <a:t>Hypervisor. </a:t>
            </a:r>
            <a:r>
              <a:rPr lang="en-US" altLang="zh-TW" sz="2000" dirty="0" smtClean="0"/>
              <a:t>It </a:t>
            </a:r>
            <a:r>
              <a:rPr lang="en-US" altLang="zh-TW" sz="2000" dirty="0"/>
              <a:t>allows multiple virtual machines to interact directly with </a:t>
            </a:r>
            <a:r>
              <a:rPr lang="en-US" altLang="zh-TW" sz="2000" dirty="0" smtClean="0"/>
              <a:t>a GPU, manages </a:t>
            </a:r>
            <a:r>
              <a:rPr lang="en-US" altLang="zh-TW" sz="2000" dirty="0"/>
              <a:t>the GPU </a:t>
            </a:r>
            <a:r>
              <a:rPr lang="en-US" altLang="zh-TW" sz="2000" dirty="0" smtClean="0"/>
              <a:t>resources, and improves </a:t>
            </a:r>
            <a:r>
              <a:rPr lang="en-US" altLang="zh-TW" sz="2000" dirty="0"/>
              <a:t>user </a:t>
            </a:r>
            <a:r>
              <a:rPr lang="en-US" altLang="zh-TW" sz="2000" dirty="0" smtClean="0"/>
              <a:t>density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/>
          <a:srcRect t="8066"/>
          <a:stretch/>
        </p:blipFill>
        <p:spPr>
          <a:xfrm>
            <a:off x="4283968" y="3789040"/>
            <a:ext cx="4398445" cy="2490779"/>
          </a:xfrm>
          <a:prstGeom prst="rect">
            <a:avLst/>
          </a:prstGeom>
        </p:spPr>
      </p:pic>
      <p:pic>
        <p:nvPicPr>
          <p:cNvPr id="1026" name="Picture 2" descr="http://www.ithome.com.tw/img/158/79381_1_2_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4160" y="3760994"/>
            <a:ext cx="3367760" cy="25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107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Key Components of GRID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8407" y="1495220"/>
            <a:ext cx="8300057" cy="46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164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Key Component of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GRID VGX Software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/>
          <a:srcRect t="8066"/>
          <a:stretch/>
        </p:blipFill>
        <p:spPr>
          <a:xfrm>
            <a:off x="803247" y="1941930"/>
            <a:ext cx="7585177" cy="42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308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Key Component of Grid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042" y="1855365"/>
            <a:ext cx="8043916" cy="4525963"/>
          </a:xfr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457200" y="1196753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accent3">
                    <a:lumMod val="50000"/>
                  </a:schemeClr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50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GRID GPUs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643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GPUs good for?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Desktop Apps</a:t>
            </a:r>
          </a:p>
          <a:p>
            <a:pPr lvl="1"/>
            <a:r>
              <a:rPr lang="en-US" dirty="0" smtClean="0"/>
              <a:t>Entertainment</a:t>
            </a:r>
          </a:p>
          <a:p>
            <a:pPr lvl="1"/>
            <a:r>
              <a:rPr lang="en-US" dirty="0" smtClean="0"/>
              <a:t>CAD</a:t>
            </a:r>
          </a:p>
          <a:p>
            <a:pPr lvl="1"/>
            <a:r>
              <a:rPr lang="en-US" dirty="0" smtClean="0"/>
              <a:t>Multimedia</a:t>
            </a:r>
          </a:p>
          <a:p>
            <a:pPr lvl="1"/>
            <a:r>
              <a:rPr lang="en-US" dirty="0" smtClean="0"/>
              <a:t>Productivity</a:t>
            </a:r>
          </a:p>
          <a:p>
            <a:endParaRPr lang="en-US" dirty="0" smtClean="0"/>
          </a:p>
          <a:p>
            <a:r>
              <a:rPr lang="en-US" dirty="0" smtClean="0"/>
              <a:t>Desktop GUIs</a:t>
            </a:r>
          </a:p>
          <a:p>
            <a:pPr lvl="1"/>
            <a:r>
              <a:rPr lang="en-US" dirty="0" smtClean="0"/>
              <a:t>Quartz Extreme</a:t>
            </a:r>
          </a:p>
          <a:p>
            <a:pPr lvl="1"/>
            <a:r>
              <a:rPr lang="en-US" dirty="0" smtClean="0"/>
              <a:t>Vista Aero</a:t>
            </a:r>
          </a:p>
          <a:p>
            <a:pPr lvl="1"/>
            <a:r>
              <a:rPr lang="en-US" dirty="0" smtClean="0"/>
              <a:t>Compiz</a:t>
            </a:r>
            <a:endParaRPr 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114800" y="4572000"/>
            <a:ext cx="2474794" cy="185609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6" name="Picture 8" descr="http://images.amazon.com/images/G/01/software/detail-page/final-cut-pro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867400" y="3657600"/>
            <a:ext cx="2674961" cy="164398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3088-9709-483E-BACF-CA4E297498C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2" name="Picture 4" descr="Genie animati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590800"/>
            <a:ext cx="2674961" cy="1673324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62" name="Picture 2" descr="http://engweb.eng.vmware.com/~micah/screenshots/portal-20080116/Screenshot-Steam_Games_-_VMware_Workstation_(e.x.p_build-00000)-6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6132394" y="1524000"/>
            <a:ext cx="2402006" cy="1777863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Key Component of Grid</a:t>
            </a:r>
            <a:endParaRPr lang="zh-TW" altLang="en-US" dirty="0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57200" y="1196753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Cambr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accent3">
                    <a:lumMod val="50000"/>
                  </a:schemeClr>
                </a:solidFill>
                <a:latin typeface="Cambr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4">
                  <a:lumMod val="50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GRID Visual Computing Appliance (VCA)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042" y="1916832"/>
            <a:ext cx="8043916" cy="4525963"/>
          </a:xfrm>
        </p:spPr>
      </p:pic>
    </p:spTree>
    <p:extLst>
      <p:ext uri="{BB962C8B-B14F-4D97-AF65-F5344CB8AC3E}">
        <p14:creationId xmlns:p14="http://schemas.microsoft.com/office/powerpoint/2010/main" xmlns="" val="32606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Desktop Virtualization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211073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Desktop Virtualization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367994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Desktop Virtualization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4851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Desktop Virtualization Methods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382964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Desktop Virtualization Methods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36349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Desktop Virtualization Methods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76854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Desktop Virtualization Methods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87909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Desktop Virtualization Methods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36921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Desktop Virtualization Methods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36921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GPUs in the Data Center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484784"/>
            <a:ext cx="6635080" cy="1080120"/>
          </a:xfrm>
        </p:spPr>
        <p:txBody>
          <a:bodyPr/>
          <a:lstStyle/>
          <a:p>
            <a:r>
              <a:rPr lang="en-US" dirty="0" smtClean="0"/>
              <a:t>Server-hosted Desktops</a:t>
            </a:r>
          </a:p>
          <a:p>
            <a:r>
              <a:rPr lang="en-US" dirty="0" smtClean="0"/>
              <a:t>GPGPU</a:t>
            </a:r>
            <a:endParaRPr lang="en-US" dirty="0"/>
          </a:p>
        </p:txBody>
      </p:sp>
      <p:pic>
        <p:nvPicPr>
          <p:cNvPr id="5" name="Picture 4" descr="Genie anim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996952"/>
            <a:ext cx="4032449" cy="2522501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484" name="Picture 4" descr="folding@hom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990991"/>
            <a:ext cx="4184032" cy="2517224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C3088-9709-483E-BACF-CA4E297498C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Desktop Virtualization Methods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55679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361300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Desktop Virtualization Methods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55679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396701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Desktop Virtualization Methods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22" y="1556792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xmlns="" val="14461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NVIDIA </a:t>
            </a:r>
            <a:r>
              <a:rPr lang="en-US" altLang="zh-TW" dirty="0"/>
              <a:t>GRID K2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2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400" dirty="0" smtClean="0"/>
              <a:t>Hardware feature</a:t>
            </a:r>
          </a:p>
          <a:p>
            <a:pPr lvl="1"/>
            <a:r>
              <a:rPr lang="en-US" altLang="zh-TW" sz="2000" dirty="0"/>
              <a:t>2 </a:t>
            </a:r>
            <a:r>
              <a:rPr lang="en-US" altLang="zh-TW" sz="2000" dirty="0" err="1"/>
              <a:t>Kepler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GPUs</a:t>
            </a:r>
            <a:r>
              <a:rPr lang="en-US" altLang="zh-TW" sz="2000" dirty="0"/>
              <a:t>, </a:t>
            </a:r>
            <a:r>
              <a:rPr lang="en-US" altLang="zh-TW" sz="2000" dirty="0" smtClean="0"/>
              <a:t>contains </a:t>
            </a:r>
            <a:r>
              <a:rPr lang="en-US" altLang="zh-TW" sz="2000" dirty="0"/>
              <a:t>a total </a:t>
            </a:r>
            <a:r>
              <a:rPr lang="en-US" altLang="zh-TW" sz="2000" dirty="0" smtClean="0"/>
              <a:t>of 3072 cores</a:t>
            </a:r>
          </a:p>
          <a:p>
            <a:pPr lvl="1"/>
            <a:r>
              <a:rPr lang="en-US" altLang="zh-TW" sz="2000" dirty="0"/>
              <a:t>GRID </a:t>
            </a:r>
            <a:r>
              <a:rPr lang="en-US" altLang="zh-TW" sz="2000" dirty="0" smtClean="0"/>
              <a:t>K2 has own MMU (Memory </a:t>
            </a:r>
            <a:r>
              <a:rPr lang="en-US" altLang="zh-TW" sz="2000" dirty="0"/>
              <a:t>Management Unit</a:t>
            </a:r>
            <a:r>
              <a:rPr lang="en-US" altLang="zh-TW" sz="2000" dirty="0" smtClean="0"/>
              <a:t>)</a:t>
            </a:r>
          </a:p>
          <a:p>
            <a:pPr lvl="1"/>
            <a:r>
              <a:rPr lang="en-US" altLang="zh-TW" sz="2000" dirty="0"/>
              <a:t>Each VM has own channel </a:t>
            </a:r>
            <a:r>
              <a:rPr lang="en-US" altLang="zh-TW" sz="2000" dirty="0" smtClean="0"/>
              <a:t>to pass </a:t>
            </a:r>
            <a:r>
              <a:rPr lang="en-US" altLang="zh-TW" sz="2000" dirty="0"/>
              <a:t>through </a:t>
            </a:r>
            <a:r>
              <a:rPr lang="en-US" altLang="zh-TW" sz="2000" dirty="0" smtClean="0"/>
              <a:t>to </a:t>
            </a:r>
            <a:r>
              <a:rPr lang="en-US" altLang="zh-TW" sz="2000" dirty="0"/>
              <a:t>VGX</a:t>
            </a:r>
            <a:r>
              <a:rPr lang="en-US" altLang="zh-TW" sz="2000" dirty="0" smtClean="0"/>
              <a:t> Hypervisor and GRID K2</a:t>
            </a:r>
          </a:p>
          <a:p>
            <a:pPr lvl="1"/>
            <a:r>
              <a:rPr lang="en-US" altLang="zh-TW" sz="2000" dirty="0" smtClean="0"/>
              <a:t>1 GPU can support 16 VMs</a:t>
            </a:r>
          </a:p>
          <a:p>
            <a:pPr lvl="1"/>
            <a:endParaRPr lang="en-US" altLang="zh-TW" dirty="0" smtClean="0"/>
          </a:p>
          <a:p>
            <a:r>
              <a:rPr lang="en-US" altLang="zh-TW" sz="2400" dirty="0" smtClean="0"/>
              <a:t>Driver feature</a:t>
            </a:r>
          </a:p>
          <a:p>
            <a:pPr lvl="1"/>
            <a:r>
              <a:rPr lang="en-US" altLang="zh-TW" sz="2000" dirty="0" smtClean="0"/>
              <a:t>User-Selectable Machines: depend on VM requirement, </a:t>
            </a:r>
            <a:r>
              <a:rPr lang="en-US" altLang="zh-TW" sz="2000" dirty="0"/>
              <a:t>VGX </a:t>
            </a:r>
            <a:r>
              <a:rPr lang="en-US" altLang="zh-TW" sz="2000" dirty="0" smtClean="0"/>
              <a:t>Hypervisor will assign specific GPU resources to that VM</a:t>
            </a:r>
          </a:p>
          <a:p>
            <a:pPr lvl="1"/>
            <a:r>
              <a:rPr lang="en-US" altLang="zh-TW" sz="2000" dirty="0"/>
              <a:t>It can </a:t>
            </a:r>
            <a:r>
              <a:rPr lang="en-US" altLang="zh-TW" sz="2000" dirty="0" smtClean="0"/>
              <a:t>support </a:t>
            </a:r>
            <a:r>
              <a:rPr lang="en-US" altLang="zh-TW" sz="2000" dirty="0"/>
              <a:t>remote </a:t>
            </a:r>
            <a:r>
              <a:rPr lang="en-US" altLang="zh-TW" sz="2000" dirty="0" smtClean="0"/>
              <a:t>desktop</a:t>
            </a:r>
            <a:endParaRPr lang="zh-TW" altLang="en-US" sz="2000" dirty="0"/>
          </a:p>
        </p:txBody>
      </p:sp>
      <p:pic>
        <p:nvPicPr>
          <p:cNvPr id="3074" name="Picture 2" descr="http://www.sabrepc.com/Images/Overview%20Images/Nvidia%20Hypervis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861048"/>
            <a:ext cx="39814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575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NVIDIA </a:t>
            </a:r>
            <a:r>
              <a:rPr lang="en-US" altLang="zh-TW" dirty="0"/>
              <a:t>GRID </a:t>
            </a:r>
            <a:r>
              <a:rPr lang="en-US" altLang="zh-TW" dirty="0" smtClean="0"/>
              <a:t>K2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smtClean="0"/>
              <a:t>Two major paths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App → Guest OS </a:t>
            </a:r>
            <a:r>
              <a:rPr lang="en-US" altLang="zh-TW" dirty="0"/>
              <a:t>→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Nvidia</a:t>
            </a:r>
            <a:r>
              <a:rPr lang="en-US" altLang="zh-TW" dirty="0" smtClean="0"/>
              <a:t> </a:t>
            </a:r>
            <a:r>
              <a:rPr lang="en-US" altLang="zh-TW" dirty="0"/>
              <a:t>driver →</a:t>
            </a:r>
            <a:r>
              <a:rPr lang="en-US" altLang="zh-TW" dirty="0" smtClean="0"/>
              <a:t> GPU MMU </a:t>
            </a:r>
            <a:r>
              <a:rPr lang="en-US" altLang="zh-TW" dirty="0"/>
              <a:t>→</a:t>
            </a:r>
            <a:r>
              <a:rPr lang="en-US" altLang="zh-TW" dirty="0" smtClean="0"/>
              <a:t> VGX Hypervisor </a:t>
            </a:r>
            <a:r>
              <a:rPr lang="en-US" altLang="zh-TW" dirty="0"/>
              <a:t>→</a:t>
            </a:r>
            <a:r>
              <a:rPr lang="en-US" altLang="zh-TW" dirty="0" smtClean="0"/>
              <a:t> GPU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 smtClean="0"/>
              <a:t>App </a:t>
            </a:r>
            <a:r>
              <a:rPr lang="en-US" altLang="zh-TW" dirty="0"/>
              <a:t>→</a:t>
            </a:r>
            <a:r>
              <a:rPr lang="en-US" altLang="zh-TW" dirty="0" smtClean="0"/>
              <a:t> </a:t>
            </a:r>
            <a:r>
              <a:rPr lang="en-US" altLang="zh-TW" dirty="0"/>
              <a:t>G</a:t>
            </a:r>
            <a:r>
              <a:rPr lang="en-US" altLang="zh-TW" dirty="0" smtClean="0"/>
              <a:t>uest </a:t>
            </a:r>
            <a:r>
              <a:rPr lang="en-US" altLang="zh-TW" dirty="0"/>
              <a:t>OS →</a:t>
            </a:r>
            <a:r>
              <a:rPr lang="en-US" altLang="zh-TW" dirty="0" smtClean="0"/>
              <a:t> </a:t>
            </a:r>
            <a:r>
              <a:rPr lang="en-US" altLang="zh-TW" dirty="0" err="1"/>
              <a:t>Nvidia</a:t>
            </a:r>
            <a:r>
              <a:rPr lang="en-US" altLang="zh-TW" dirty="0"/>
              <a:t> driver →</a:t>
            </a:r>
            <a:r>
              <a:rPr lang="en-US" altLang="zh-TW" dirty="0" smtClean="0"/>
              <a:t> VM channel </a:t>
            </a:r>
            <a:r>
              <a:rPr lang="en-US" altLang="zh-TW" dirty="0"/>
              <a:t>→</a:t>
            </a:r>
            <a:r>
              <a:rPr lang="en-US" altLang="zh-TW" dirty="0" smtClean="0"/>
              <a:t> GPU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first path </a:t>
            </a:r>
            <a:r>
              <a:rPr lang="en-US" altLang="zh-TW" dirty="0"/>
              <a:t>is </a:t>
            </a:r>
            <a:r>
              <a:rPr lang="en-US" altLang="zh-TW" dirty="0" smtClean="0"/>
              <a:t>similar </a:t>
            </a:r>
            <a:r>
              <a:rPr lang="en-US" altLang="zh-TW" dirty="0"/>
              <a:t>to “Device Emulation</a:t>
            </a:r>
            <a:r>
              <a:rPr lang="en-US" altLang="zh-TW" dirty="0" smtClean="0"/>
              <a:t>”</a:t>
            </a:r>
          </a:p>
          <a:p>
            <a:pPr lvl="1"/>
            <a:r>
              <a:rPr lang="en-US" altLang="zh-TW" dirty="0" err="1" smtClean="0"/>
              <a:t>Nvidia</a:t>
            </a:r>
            <a:r>
              <a:rPr lang="en-US" altLang="zh-TW" dirty="0" smtClean="0"/>
              <a:t> </a:t>
            </a:r>
            <a:r>
              <a:rPr lang="en-US" altLang="zh-TW" dirty="0"/>
              <a:t>driver </a:t>
            </a:r>
            <a:r>
              <a:rPr lang="en-US" altLang="zh-TW" dirty="0" smtClean="0"/>
              <a:t>is front-end </a:t>
            </a:r>
            <a:r>
              <a:rPr lang="en-US" altLang="zh-TW" dirty="0"/>
              <a:t>and VGX </a:t>
            </a:r>
            <a:r>
              <a:rPr lang="en-US" altLang="zh-TW" dirty="0" smtClean="0"/>
              <a:t>Hypervisor is back-end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second path is similar </a:t>
            </a:r>
            <a:r>
              <a:rPr lang="en-US" altLang="zh-TW" dirty="0"/>
              <a:t>to </a:t>
            </a:r>
            <a:r>
              <a:rPr lang="en-US" altLang="zh-TW" dirty="0" smtClean="0"/>
              <a:t>“</a:t>
            </a:r>
            <a:r>
              <a:rPr lang="en-US" altLang="zh-TW" dirty="0"/>
              <a:t>GPU </a:t>
            </a:r>
            <a:r>
              <a:rPr lang="en-US" altLang="zh-TW" dirty="0" smtClean="0"/>
              <a:t>pass-through”</a:t>
            </a:r>
          </a:p>
          <a:p>
            <a:pPr lvl="1"/>
            <a:r>
              <a:rPr lang="en-US" altLang="zh-TW" dirty="0"/>
              <a:t>P</a:t>
            </a:r>
            <a:r>
              <a:rPr lang="en-US" altLang="zh-TW" dirty="0" smtClean="0"/>
              <a:t>art of VMs </a:t>
            </a:r>
            <a:r>
              <a:rPr lang="en-US" altLang="zh-TW" dirty="0"/>
              <a:t>use specific GPU </a:t>
            </a:r>
            <a:r>
              <a:rPr lang="en-US" altLang="zh-TW" dirty="0" smtClean="0"/>
              <a:t>resources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073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8874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Autofit/>
          </a:bodyPr>
          <a:lstStyle/>
          <a:p>
            <a:r>
              <a:rPr lang="en-US" altLang="zh-TW" sz="2000" dirty="0"/>
              <a:t>Micah </a:t>
            </a:r>
            <a:r>
              <a:rPr lang="en-US" altLang="zh-TW" sz="2000" dirty="0" err="1"/>
              <a:t>Dowty</a:t>
            </a:r>
            <a:r>
              <a:rPr lang="en-US" altLang="zh-TW" sz="2000" dirty="0"/>
              <a:t>, Jeremy </a:t>
            </a:r>
            <a:r>
              <a:rPr lang="en-US" altLang="zh-TW" sz="2000" dirty="0" err="1" smtClean="0"/>
              <a:t>Sugerman</a:t>
            </a:r>
            <a:r>
              <a:rPr lang="en-US" altLang="zh-TW" sz="2000" dirty="0" smtClean="0"/>
              <a:t>, VMware</a:t>
            </a:r>
            <a:r>
              <a:rPr lang="en-US" altLang="zh-TW" sz="2000" dirty="0"/>
              <a:t>, Inc</a:t>
            </a:r>
            <a:r>
              <a:rPr lang="en-US" altLang="zh-TW" sz="2000" dirty="0" smtClean="0"/>
              <a:t>. </a:t>
            </a:r>
            <a:r>
              <a:rPr lang="en-US" altLang="zh-TW" sz="2000" dirty="0">
                <a:latin typeface="+mj-lt"/>
              </a:rPr>
              <a:t>“GPU Virtualization on VMware’s Hosted I/O Architecture,” USENIX Workshop on I/O </a:t>
            </a:r>
            <a:r>
              <a:rPr lang="en-US" altLang="zh-TW" sz="2000" dirty="0" smtClean="0">
                <a:latin typeface="+mj-lt"/>
              </a:rPr>
              <a:t>Virtualization, 2008.</a:t>
            </a:r>
            <a:endParaRPr lang="en-US" altLang="zh-TW" sz="2000" dirty="0">
              <a:latin typeface="+mj-lt"/>
            </a:endParaRPr>
          </a:p>
          <a:p>
            <a:r>
              <a:rPr lang="en-US" altLang="zh-TW" sz="2000" dirty="0" smtClean="0">
                <a:latin typeface="+mj-lt"/>
              </a:rPr>
              <a:t>J</a:t>
            </a:r>
            <a:r>
              <a:rPr lang="en-US" altLang="zh-TW" sz="2000" dirty="0">
                <a:latin typeface="+mj-lt"/>
              </a:rPr>
              <a:t>. </a:t>
            </a:r>
            <a:r>
              <a:rPr lang="en-US" altLang="zh-TW" sz="2000" dirty="0" err="1">
                <a:latin typeface="+mj-lt"/>
              </a:rPr>
              <a:t>Duato</a:t>
            </a:r>
            <a:r>
              <a:rPr lang="en-US" altLang="zh-TW" sz="2000" dirty="0">
                <a:latin typeface="+mj-lt"/>
              </a:rPr>
              <a:t>, A. J. </a:t>
            </a:r>
            <a:r>
              <a:rPr lang="en-US" altLang="zh-TW" sz="2000" dirty="0" err="1">
                <a:latin typeface="+mj-lt"/>
              </a:rPr>
              <a:t>Pe˜na</a:t>
            </a:r>
            <a:r>
              <a:rPr lang="en-US" altLang="zh-TW" sz="2000" dirty="0">
                <a:latin typeface="+mj-lt"/>
              </a:rPr>
              <a:t>, F. </a:t>
            </a:r>
            <a:r>
              <a:rPr lang="en-US" altLang="zh-TW" sz="2000" dirty="0" err="1">
                <a:latin typeface="+mj-lt"/>
              </a:rPr>
              <a:t>Silla</a:t>
            </a:r>
            <a:r>
              <a:rPr lang="en-US" altLang="zh-TW" sz="2000" dirty="0">
                <a:latin typeface="+mj-lt"/>
              </a:rPr>
              <a:t>, R. Mayo, and E. S. Quintana-</a:t>
            </a:r>
            <a:r>
              <a:rPr lang="en-US" altLang="zh-TW" sz="2000" dirty="0" err="1">
                <a:latin typeface="+mj-lt"/>
              </a:rPr>
              <a:t>Ort´ı</a:t>
            </a:r>
            <a:r>
              <a:rPr lang="en-US" altLang="zh-TW" sz="2000" dirty="0">
                <a:latin typeface="+mj-lt"/>
              </a:rPr>
              <a:t>, “</a:t>
            </a:r>
            <a:r>
              <a:rPr lang="en-US" altLang="zh-TW" sz="2000" dirty="0" err="1">
                <a:latin typeface="+mj-lt"/>
              </a:rPr>
              <a:t>rCUDA</a:t>
            </a:r>
            <a:r>
              <a:rPr lang="en-US" altLang="zh-TW" sz="2000" dirty="0">
                <a:latin typeface="+mj-lt"/>
              </a:rPr>
              <a:t>: Reducing the number of </a:t>
            </a:r>
            <a:r>
              <a:rPr lang="en-US" altLang="zh-TW" sz="2000" dirty="0" err="1">
                <a:latin typeface="+mj-lt"/>
              </a:rPr>
              <a:t>GPUbased</a:t>
            </a:r>
            <a:r>
              <a:rPr lang="en-US" altLang="zh-TW" sz="2000" dirty="0">
                <a:latin typeface="+mj-lt"/>
              </a:rPr>
              <a:t> accelerators in high performance clusters,” in Proceedings of the 2010 International Conference on High Performance Computing &amp; Simulation, Jun. 2010, pp. 224–231.</a:t>
            </a:r>
          </a:p>
          <a:p>
            <a:r>
              <a:rPr lang="en-US" altLang="zh-TW" sz="2000" dirty="0" err="1">
                <a:latin typeface="+mj-lt"/>
              </a:rPr>
              <a:t>Giunta</a:t>
            </a:r>
            <a:r>
              <a:rPr lang="en-US" altLang="zh-TW" sz="2000" dirty="0">
                <a:latin typeface="+mj-lt"/>
              </a:rPr>
              <a:t> G., R. </a:t>
            </a:r>
            <a:r>
              <a:rPr lang="en-US" altLang="zh-TW" sz="2000" dirty="0" err="1">
                <a:latin typeface="+mj-lt"/>
              </a:rPr>
              <a:t>Montella</a:t>
            </a:r>
            <a:r>
              <a:rPr lang="en-US" altLang="zh-TW" sz="2000" dirty="0">
                <a:latin typeface="+mj-lt"/>
              </a:rPr>
              <a:t>, G. </a:t>
            </a:r>
            <a:r>
              <a:rPr lang="en-US" altLang="zh-TW" sz="2000" dirty="0" err="1">
                <a:latin typeface="+mj-lt"/>
              </a:rPr>
              <a:t>Agrillo</a:t>
            </a:r>
            <a:r>
              <a:rPr lang="en-US" altLang="zh-TW" sz="2000" dirty="0">
                <a:latin typeface="+mj-lt"/>
              </a:rPr>
              <a:t>, and G. </a:t>
            </a:r>
            <a:r>
              <a:rPr lang="en-US" altLang="zh-TW" sz="2000" dirty="0" err="1">
                <a:latin typeface="+mj-lt"/>
              </a:rPr>
              <a:t>Coviello</a:t>
            </a:r>
            <a:r>
              <a:rPr lang="en-US" altLang="zh-TW" sz="2000" dirty="0">
                <a:latin typeface="+mj-lt"/>
              </a:rPr>
              <a:t>. A </a:t>
            </a:r>
            <a:r>
              <a:rPr lang="en-US" altLang="zh-TW" sz="2000" dirty="0" err="1">
                <a:latin typeface="+mj-lt"/>
              </a:rPr>
              <a:t>gpgpu</a:t>
            </a:r>
            <a:r>
              <a:rPr lang="en-US" altLang="zh-TW" sz="2000" dirty="0">
                <a:latin typeface="+mj-lt"/>
              </a:rPr>
              <a:t> transparent virtualization component for high performance computing clouds. In P. </a:t>
            </a:r>
            <a:r>
              <a:rPr lang="en-US" altLang="zh-TW" sz="2000" dirty="0" err="1">
                <a:latin typeface="+mj-lt"/>
              </a:rPr>
              <a:t>D’Ambra</a:t>
            </a:r>
            <a:r>
              <a:rPr lang="en-US" altLang="zh-TW" sz="2000" dirty="0">
                <a:latin typeface="+mj-lt"/>
              </a:rPr>
              <a:t>, M. </a:t>
            </a:r>
            <a:r>
              <a:rPr lang="en-US" altLang="zh-TW" sz="2000" dirty="0" err="1">
                <a:latin typeface="+mj-lt"/>
              </a:rPr>
              <a:t>Guarracino</a:t>
            </a:r>
            <a:r>
              <a:rPr lang="en-US" altLang="zh-TW" sz="2000" dirty="0">
                <a:latin typeface="+mj-lt"/>
              </a:rPr>
              <a:t>, and D. Talia, editors, Euro-Par 2010 - Parallel Processing, volume 6271 of Lecture Notes in Computer Science, chapter 37, pages 379–391. Springer Berlin / Heidelberg, Berlin, Heidelberg, 2010</a:t>
            </a:r>
            <a:r>
              <a:rPr lang="en-US" altLang="zh-TW" sz="2000" dirty="0" smtClean="0">
                <a:latin typeface="+mj-lt"/>
              </a:rPr>
              <a:t>.</a:t>
            </a:r>
            <a:endParaRPr lang="en-US" altLang="zh-TW"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A. </a:t>
            </a:r>
            <a:r>
              <a:rPr lang="en-US" altLang="zh-TW" sz="2000" dirty="0" err="1"/>
              <a:t>Weggerle</a:t>
            </a:r>
            <a:r>
              <a:rPr lang="en-US" altLang="zh-TW" sz="2000" dirty="0"/>
              <a:t>, T. Schmitt, C. </a:t>
            </a:r>
            <a:r>
              <a:rPr lang="en-US" altLang="zh-TW" sz="2000" dirty="0" err="1"/>
              <a:t>Löw</a:t>
            </a:r>
            <a:r>
              <a:rPr lang="en-US" altLang="zh-TW" sz="2000" dirty="0"/>
              <a:t>, C. </a:t>
            </a:r>
            <a:r>
              <a:rPr lang="en-US" altLang="zh-TW" sz="2000" dirty="0" err="1"/>
              <a:t>Himpel</a:t>
            </a:r>
            <a:r>
              <a:rPr lang="en-US" altLang="zh-TW" sz="2000" dirty="0"/>
              <a:t> and P. </a:t>
            </a:r>
            <a:r>
              <a:rPr lang="en-US" altLang="zh-TW" sz="2000" dirty="0" err="1"/>
              <a:t>Schulthess</a:t>
            </a:r>
            <a:r>
              <a:rPr lang="en-US" altLang="zh-TW" sz="2000" dirty="0"/>
              <a:t>, “ </a:t>
            </a:r>
            <a:r>
              <a:rPr lang="en-US" altLang="zh-TW" sz="2000" dirty="0" err="1"/>
              <a:t>VirtGL</a:t>
            </a:r>
            <a:r>
              <a:rPr lang="en-US" altLang="zh-TW" sz="2000" dirty="0"/>
              <a:t> - a lean approach to accelerated 3D graphics virtualization,” In Cloud Computing and Virtualization, CCV ’10, 2010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Lin </a:t>
            </a:r>
            <a:r>
              <a:rPr lang="en-US" altLang="zh-TW" sz="2000" dirty="0"/>
              <a:t>Shi, </a:t>
            </a:r>
            <a:r>
              <a:rPr lang="en-US" altLang="zh-TW" sz="2000" dirty="0" err="1"/>
              <a:t>Hao</a:t>
            </a:r>
            <a:r>
              <a:rPr lang="en-US" altLang="zh-TW" sz="2000" dirty="0"/>
              <a:t> Chen, </a:t>
            </a:r>
            <a:r>
              <a:rPr lang="en-US" altLang="zh-TW" sz="2000" dirty="0" err="1"/>
              <a:t>Jianhua</a:t>
            </a:r>
            <a:r>
              <a:rPr lang="en-US" altLang="zh-TW" sz="2000" dirty="0"/>
              <a:t> Sun and </a:t>
            </a:r>
            <a:r>
              <a:rPr lang="en-US" altLang="zh-TW" sz="2000" dirty="0" err="1"/>
              <a:t>Kenli</a:t>
            </a:r>
            <a:r>
              <a:rPr lang="en-US" altLang="zh-TW" sz="2000" dirty="0"/>
              <a:t> Li, “ </a:t>
            </a:r>
            <a:r>
              <a:rPr lang="en-US" altLang="zh-TW" sz="2000" dirty="0" err="1"/>
              <a:t>vCUDA</a:t>
            </a:r>
            <a:r>
              <a:rPr lang="en-US" altLang="zh-TW" sz="2000" dirty="0"/>
              <a:t>: GPU-Accelerated High-Performance Computing in Virtual Machines ,” IEEE Transactions on Computers, June 2012, pp. 804–816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NVIDIA Inc. “</a:t>
            </a:r>
            <a:r>
              <a:rPr lang="en-US" altLang="zh-TW" sz="2000" dirty="0"/>
              <a:t>NVIDIA GRID™ GPU Acceleration for </a:t>
            </a:r>
            <a:r>
              <a:rPr lang="en-US" altLang="zh-TW" sz="2000" dirty="0" smtClean="0"/>
              <a:t>Virtualization,” GTC, 2013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417964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CPU vs. GPU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2880320"/>
          </a:xfrm>
        </p:spPr>
        <p:txBody>
          <a:bodyPr>
            <a:normAutofit/>
          </a:bodyPr>
          <a:lstStyle/>
          <a:p>
            <a:r>
              <a:rPr lang="en-US" altLang="zh-TW" dirty="0"/>
              <a:t>The reason behind the discrepancy </a:t>
            </a:r>
            <a:r>
              <a:rPr lang="en-US" altLang="zh-TW" dirty="0" smtClean="0"/>
              <a:t>between </a:t>
            </a:r>
            <a:r>
              <a:rPr lang="en-US" altLang="zh-TW" dirty="0"/>
              <a:t>the CPU and the GPU is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GPU is specialized for compute-intensive, highly parallel </a:t>
            </a:r>
            <a:r>
              <a:rPr lang="en-US" altLang="zh-TW" dirty="0" smtClean="0"/>
              <a:t>computation. </a:t>
            </a:r>
          </a:p>
          <a:p>
            <a:pPr lvl="1"/>
            <a:r>
              <a:rPr lang="en-US" altLang="zh-TW" dirty="0" smtClean="0"/>
              <a:t>The GPU is designed for </a:t>
            </a:r>
            <a:r>
              <a:rPr lang="en-US" altLang="zh-TW" dirty="0"/>
              <a:t>data processing rather than data caching and flow control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/>
          <a:srcRect l="15533" r="3884" b="7344"/>
          <a:stretch/>
        </p:blipFill>
        <p:spPr>
          <a:xfrm>
            <a:off x="1583668" y="4293096"/>
            <a:ext cx="597666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72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CPU vs. GPU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313184" y="1600200"/>
            <a:ext cx="8507288" cy="4525963"/>
          </a:xfrm>
        </p:spPr>
        <p:txBody>
          <a:bodyPr/>
          <a:lstStyle/>
          <a:p>
            <a:r>
              <a:rPr lang="en-US" altLang="zh-TW" dirty="0"/>
              <a:t>GPU is especially well-suited </a:t>
            </a:r>
            <a:r>
              <a:rPr lang="en-US" altLang="zh-TW" dirty="0" smtClean="0"/>
              <a:t>for data-parallel computations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he </a:t>
            </a:r>
            <a:r>
              <a:rPr lang="en-US" altLang="zh-TW" dirty="0"/>
              <a:t>same program is executed on many data elements in </a:t>
            </a:r>
            <a:r>
              <a:rPr lang="en-US" altLang="zh-TW" dirty="0" smtClean="0"/>
              <a:t>parallel</a:t>
            </a:r>
          </a:p>
          <a:p>
            <a:pPr lvl="1"/>
            <a:r>
              <a:rPr lang="en-US" altLang="zh-TW" dirty="0"/>
              <a:t>L</a:t>
            </a:r>
            <a:r>
              <a:rPr lang="en-US" altLang="zh-TW" dirty="0" smtClean="0"/>
              <a:t>ower </a:t>
            </a:r>
            <a:r>
              <a:rPr lang="en-US" altLang="zh-TW" dirty="0"/>
              <a:t>requirement for sophisticated flow </a:t>
            </a:r>
            <a:r>
              <a:rPr lang="en-US" altLang="zh-TW" dirty="0" smtClean="0"/>
              <a:t>control</a:t>
            </a:r>
          </a:p>
          <a:p>
            <a:pPr lvl="1"/>
            <a:r>
              <a:rPr lang="en-US" altLang="zh-TW" dirty="0" smtClean="0"/>
              <a:t>Execute </a:t>
            </a:r>
            <a:r>
              <a:rPr lang="en-US" altLang="zh-TW" dirty="0"/>
              <a:t>on many data elements and </a:t>
            </a:r>
            <a:r>
              <a:rPr lang="en-US" altLang="zh-TW" dirty="0" smtClean="0"/>
              <a:t>is arithmetic intensity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memory access latency can be </a:t>
            </a:r>
            <a:r>
              <a:rPr lang="en-US" altLang="zh-TW" dirty="0" smtClean="0"/>
              <a:t>overlapped </a:t>
            </a:r>
            <a:r>
              <a:rPr lang="en-US" altLang="zh-TW" dirty="0"/>
              <a:t>with calculations instead of big data </a:t>
            </a:r>
            <a:r>
              <a:rPr lang="en-US" altLang="zh-TW" dirty="0" smtClean="0"/>
              <a:t>caches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822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urse Them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16343</TotalTime>
  <Words>3403</Words>
  <Application>Microsoft Office PowerPoint</Application>
  <PresentationFormat>如螢幕大小 (4:3)</PresentationFormat>
  <Paragraphs>762</Paragraphs>
  <Slides>77</Slides>
  <Notes>17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78" baseType="lpstr">
      <vt:lpstr>Course Themes</vt:lpstr>
      <vt:lpstr>虛擬化技術 Virtualization Techniques</vt:lpstr>
      <vt:lpstr>Agenda</vt:lpstr>
      <vt:lpstr>Introduction GPGPU</vt:lpstr>
      <vt:lpstr>GPU</vt:lpstr>
      <vt:lpstr>How much computation?</vt:lpstr>
      <vt:lpstr>What are GPUs good for?</vt:lpstr>
      <vt:lpstr>GPUs in the Data Center</vt:lpstr>
      <vt:lpstr>CPU vs. GPU</vt:lpstr>
      <vt:lpstr>CPU vs. GPU</vt:lpstr>
      <vt:lpstr>CPU vs. GPU</vt:lpstr>
      <vt:lpstr>GPGPU</vt:lpstr>
      <vt:lpstr>GPGPU Computing Scenarios</vt:lpstr>
      <vt:lpstr>NVIDIA GPGPUs</vt:lpstr>
      <vt:lpstr>NVIDIA K20 Series</vt:lpstr>
      <vt:lpstr>NVIDIA K20</vt:lpstr>
      <vt:lpstr>NVIDIA K20 Series</vt:lpstr>
      <vt:lpstr>NVIDIA K20 Series</vt:lpstr>
      <vt:lpstr>NVIDIA K20 Series</vt:lpstr>
      <vt:lpstr>GPGPU TOOLS</vt:lpstr>
      <vt:lpstr>High Performance Computing clouds</vt:lpstr>
      <vt:lpstr>Top 10 Supercomputers (Nov. 2012)</vt:lpstr>
      <vt:lpstr>High Performance Computing Clouds</vt:lpstr>
      <vt:lpstr>High Performance Computing Clouds</vt:lpstr>
      <vt:lpstr>High Performance Computing Clouds</vt:lpstr>
      <vt:lpstr>High Performance Computing Clouds</vt:lpstr>
      <vt:lpstr>GPU Virtualization Overview</vt:lpstr>
      <vt:lpstr>Interface Layers Design</vt:lpstr>
      <vt:lpstr>Architecture</vt:lpstr>
      <vt:lpstr>Key Component</vt:lpstr>
      <vt:lpstr>Key Component</vt:lpstr>
      <vt:lpstr>Communicator</vt:lpstr>
      <vt:lpstr>Lazy Communication  </vt:lpstr>
      <vt:lpstr>Walkthrough</vt:lpstr>
      <vt:lpstr>Walkthrough</vt:lpstr>
      <vt:lpstr>Walkthrough</vt:lpstr>
      <vt:lpstr>Walkthrough</vt:lpstr>
      <vt:lpstr>Walkthrough</vt:lpstr>
      <vt:lpstr>Walkthrough</vt:lpstr>
      <vt:lpstr>GPU Virtualization Taxonomy</vt:lpstr>
      <vt:lpstr>GPU Virtualization Taxonomy</vt:lpstr>
      <vt:lpstr>API Remoting</vt:lpstr>
      <vt:lpstr>API Remoting</vt:lpstr>
      <vt:lpstr>API Remoting</vt:lpstr>
      <vt:lpstr>Related work</vt:lpstr>
      <vt:lpstr>Other Issues</vt:lpstr>
      <vt:lpstr>Device Emulation</vt:lpstr>
      <vt:lpstr>Device Emulation</vt:lpstr>
      <vt:lpstr>Fixed Pass-Through</vt:lpstr>
      <vt:lpstr>Fixed Pass-Through</vt:lpstr>
      <vt:lpstr>Mediated pass-through</vt:lpstr>
      <vt:lpstr>Mediated pass-through</vt:lpstr>
      <vt:lpstr>Mediated pass-through</vt:lpstr>
      <vt:lpstr>GPU virtualization with hardware support</vt:lpstr>
      <vt:lpstr>GPU Virtualization with Hardware Support</vt:lpstr>
      <vt:lpstr>GPU Virtualization with Hardware Support</vt:lpstr>
      <vt:lpstr>NVIDIA Approach</vt:lpstr>
      <vt:lpstr>Key Components of GRID</vt:lpstr>
      <vt:lpstr>Key Component of Grid</vt:lpstr>
      <vt:lpstr>Key Component of Grid</vt:lpstr>
      <vt:lpstr>Key Component of Grid</vt:lpstr>
      <vt:lpstr>Desktop Virtualization</vt:lpstr>
      <vt:lpstr>Desktop Virtualization</vt:lpstr>
      <vt:lpstr>Desktop Virtualization</vt:lpstr>
      <vt:lpstr>Desktop Virtualization Methods</vt:lpstr>
      <vt:lpstr>Desktop Virtualization Methods</vt:lpstr>
      <vt:lpstr>Desktop Virtualization Methods</vt:lpstr>
      <vt:lpstr>Desktop Virtualization Methods</vt:lpstr>
      <vt:lpstr>Desktop Virtualization Methods</vt:lpstr>
      <vt:lpstr>Desktop Virtualization Methods</vt:lpstr>
      <vt:lpstr>Desktop Virtualization Methods</vt:lpstr>
      <vt:lpstr>Desktop Virtualization Methods</vt:lpstr>
      <vt:lpstr>Desktop Virtualization Methods</vt:lpstr>
      <vt:lpstr>NVIDIA GRID K2</vt:lpstr>
      <vt:lpstr>NVIDIA GRID K2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jeng</dc:creator>
  <cp:lastModifiedBy>Yeh-Ching Chung</cp:lastModifiedBy>
  <cp:revision>1450</cp:revision>
  <dcterms:created xsi:type="dcterms:W3CDTF">2010-08-10T05:14:29Z</dcterms:created>
  <dcterms:modified xsi:type="dcterms:W3CDTF">2013-05-06T19:54:46Z</dcterms:modified>
</cp:coreProperties>
</file>